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3" r:id="rId2"/>
    <p:sldId id="291" r:id="rId3"/>
    <p:sldId id="274" r:id="rId4"/>
    <p:sldId id="268" r:id="rId5"/>
    <p:sldId id="284" r:id="rId6"/>
    <p:sldId id="293" r:id="rId7"/>
    <p:sldId id="270" r:id="rId8"/>
  </p:sldIdLst>
  <p:sldSz cx="24384000" cy="13716000"/>
  <p:notesSz cx="6797675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60" autoAdjust="0"/>
  </p:normalViewPr>
  <p:slideViewPr>
    <p:cSldViewPr snapToGrid="0">
      <p:cViewPr varScale="1">
        <p:scale>
          <a:sx n="54" d="100"/>
          <a:sy n="54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C4E43-E2A5-465B-9734-A898FF6F87C1}" type="datetimeFigureOut">
              <a:rPr lang="pt-BR" smtClean="0"/>
              <a:t>05/12/2017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ACAB9-087E-455C-A82C-1BF9B22448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7277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8935298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11 Specialist Committees that meet once or twice a year to discuss existing and future policies which impact on aviation issues.</a:t>
            </a:r>
          </a:p>
          <a:p>
            <a:r>
              <a:rPr lang="en-CA" dirty="0"/>
              <a:t>They make policy recommendations which then form the core discussions at the Annual Conference.</a:t>
            </a:r>
          </a:p>
          <a:p>
            <a:r>
              <a:rPr lang="en-CA" dirty="0"/>
              <a:t>Anyone nominated by their Association can attend Committee</a:t>
            </a:r>
            <a:r>
              <a:rPr lang="en-CA" baseline="0" dirty="0"/>
              <a:t> – no restrictions</a:t>
            </a:r>
            <a:endParaRPr lang="en-CA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0CD0092A-4D9C-4B5D-8D00-9940DEF793DC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0724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11 Specialist Committees that meet once or twice a year to discuss existing and future policies which impact on aviation issues.</a:t>
            </a:r>
          </a:p>
          <a:p>
            <a:r>
              <a:rPr lang="en-CA" dirty="0"/>
              <a:t>They make policy recommendations which then form the core discussions at the Annual Conference.</a:t>
            </a:r>
          </a:p>
          <a:p>
            <a:r>
              <a:rPr lang="en-CA" dirty="0"/>
              <a:t>Anyone nominated by their Association can attend Committee</a:t>
            </a:r>
            <a:r>
              <a:rPr lang="en-CA" baseline="0" dirty="0"/>
              <a:t> – no restrictions</a:t>
            </a:r>
            <a:endParaRPr lang="en-CA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0CD0092A-4D9C-4B5D-8D00-9940DEF793DC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977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m"/>
          <p:cNvSpPr>
            <a:spLocks noGrp="1"/>
          </p:cNvSpPr>
          <p:nvPr>
            <p:ph type="pic" idx="13"/>
          </p:nvPr>
        </p:nvSpPr>
        <p:spPr>
          <a:xfrm>
            <a:off x="3125968" y="673100"/>
            <a:ext cx="1813560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xto do Título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Texto do Título</a:t>
            </a:r>
          </a:p>
        </p:txBody>
      </p:sp>
      <p:sp>
        <p:nvSpPr>
          <p:cNvPr id="22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228600" algn="ctr">
              <a:spcBef>
                <a:spcPts val="0"/>
              </a:spcBef>
              <a:buSzTx/>
              <a:buNone/>
              <a:defRPr sz="5400"/>
            </a:lvl2pPr>
            <a:lvl3pPr marL="0" indent="457200" algn="ctr">
              <a:spcBef>
                <a:spcPts val="0"/>
              </a:spcBef>
              <a:buSzTx/>
              <a:buNone/>
              <a:defRPr sz="5400"/>
            </a:lvl3pPr>
            <a:lvl4pPr marL="0" indent="685800" algn="ctr">
              <a:spcBef>
                <a:spcPts val="0"/>
              </a:spcBef>
              <a:buSzTx/>
              <a:buNone/>
              <a:defRPr sz="5400"/>
            </a:lvl4pPr>
            <a:lvl5pPr marL="0" indent="91440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3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m"/>
          <p:cNvSpPr>
            <a:spLocks noGrp="1"/>
          </p:cNvSpPr>
          <p:nvPr>
            <p:ph type="pic" sz="half" idx="13"/>
          </p:nvPr>
        </p:nvSpPr>
        <p:spPr>
          <a:xfrm>
            <a:off x="13165980" y="952500"/>
            <a:ext cx="9525001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xto do Título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Texto do Título</a:t>
            </a:r>
          </a:p>
        </p:txBody>
      </p:sp>
      <p:sp>
        <p:nvSpPr>
          <p:cNvPr id="40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228600" algn="ctr">
              <a:spcBef>
                <a:spcPts val="0"/>
              </a:spcBef>
              <a:buSzTx/>
              <a:buNone/>
              <a:defRPr sz="5400"/>
            </a:lvl2pPr>
            <a:lvl3pPr marL="0" indent="457200" algn="ctr">
              <a:spcBef>
                <a:spcPts val="0"/>
              </a:spcBef>
              <a:buSzTx/>
              <a:buNone/>
              <a:defRPr sz="5400"/>
            </a:lvl3pPr>
            <a:lvl4pPr marL="0" indent="685800" algn="ctr">
              <a:spcBef>
                <a:spcPts val="0"/>
              </a:spcBef>
              <a:buSzTx/>
              <a:buNone/>
              <a:defRPr sz="5400"/>
            </a:lvl4pPr>
            <a:lvl5pPr marL="0" indent="91440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1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Marc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57" name="Nível de Corpo Um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58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, Marcadores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m"/>
          <p:cNvSpPr>
            <a:spLocks noGrp="1"/>
          </p:cNvSpPr>
          <p:nvPr>
            <p:ph type="pic" sz="half" idx="13"/>
          </p:nvPr>
        </p:nvSpPr>
        <p:spPr>
          <a:xfrm>
            <a:off x="13169900" y="3149600"/>
            <a:ext cx="95250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67" name="Nível de Corpo Um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68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arc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Nível de Corpo Um…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76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rês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m"/>
          <p:cNvSpPr>
            <a:spLocks noGrp="1"/>
          </p:cNvSpPr>
          <p:nvPr>
            <p:ph type="pic" sz="quarter" idx="13"/>
          </p:nvPr>
        </p:nvSpPr>
        <p:spPr>
          <a:xfrm>
            <a:off x="15760700" y="70485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m"/>
          <p:cNvSpPr>
            <a:spLocks noGrp="1"/>
          </p:cNvSpPr>
          <p:nvPr>
            <p:ph type="pic" sz="quarter" idx="14"/>
          </p:nvPr>
        </p:nvSpPr>
        <p:spPr>
          <a:xfrm>
            <a:off x="15760700" y="11303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m"/>
          <p:cNvSpPr>
            <a:spLocks noGrp="1"/>
          </p:cNvSpPr>
          <p:nvPr>
            <p:ph type="pic" idx="15"/>
          </p:nvPr>
        </p:nvSpPr>
        <p:spPr>
          <a:xfrm>
            <a:off x="1206500" y="1130300"/>
            <a:ext cx="141732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aime Silveira"/>
          <p:cNvSpPr txBox="1">
            <a:spLocks noGrp="1"/>
          </p:cNvSpPr>
          <p:nvPr>
            <p:ph type="body" sz="quarter" idx="13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–Jaime Silveira</a:t>
            </a:r>
          </a:p>
        </p:txBody>
      </p:sp>
      <p:sp>
        <p:nvSpPr>
          <p:cNvPr id="94" name="“Digite uma citação aqui.”"/>
          <p:cNvSpPr txBox="1">
            <a:spLocks noGrp="1"/>
          </p:cNvSpPr>
          <p:nvPr>
            <p:ph type="body" sz="quarter" idx="14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“Digite uma citação aqui.” </a:t>
            </a:r>
          </a:p>
        </p:txBody>
      </p:sp>
      <p:sp>
        <p:nvSpPr>
          <p:cNvPr id="95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m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logo_sna_ingles.png" descr="logo_sna_ingles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971562" y="11050652"/>
            <a:ext cx="4231338" cy="1687448"/>
          </a:xfrm>
          <a:prstGeom prst="rect">
            <a:avLst/>
          </a:prstGeom>
          <a:ln w="12700">
            <a:miter lim="400000"/>
          </a:ln>
        </p:spPr>
      </p:pic>
      <p:sp>
        <p:nvSpPr>
          <p:cNvPr id="111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o Título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Texto do Título</a:t>
            </a:r>
          </a:p>
        </p:txBody>
      </p:sp>
      <p:sp>
        <p:nvSpPr>
          <p:cNvPr id="3" name="Nível de Corpo Um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1602020" y="2470060"/>
            <a:ext cx="10363200" cy="870267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en-CA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Accident Analysis &amp; </a:t>
            </a: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Prevention</a:t>
            </a:r>
            <a:endParaRPr lang="en-CA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Air Traffic Services</a:t>
            </a:r>
          </a:p>
          <a:p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Aircraft Design &amp; Operations</a:t>
            </a:r>
          </a:p>
          <a:p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Aerodrome &amp; Ground Environment</a:t>
            </a:r>
          </a:p>
          <a:p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Dangerous Goods</a:t>
            </a:r>
          </a:p>
          <a:p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Helicopter</a:t>
            </a:r>
          </a:p>
          <a:p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Human </a:t>
            </a: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Performance</a:t>
            </a:r>
            <a:endParaRPr lang="en-CA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Security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13435227" y="2096269"/>
            <a:ext cx="10363200" cy="8702675"/>
          </a:xfrm>
        </p:spPr>
        <p:txBody>
          <a:bodyPr>
            <a:normAutofit fontScale="92500" lnSpcReduction="10000"/>
          </a:bodyPr>
          <a:lstStyle/>
          <a:p>
            <a:endParaRPr lang="en-CA" dirty="0"/>
          </a:p>
          <a:p>
            <a:endParaRPr lang="en-CA" dirty="0"/>
          </a:p>
          <a:p>
            <a:r>
              <a:rPr lang="en-CA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Professional &amp; Government Affairs</a:t>
            </a:r>
          </a:p>
          <a:p>
            <a:r>
              <a:rPr lang="en-CA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Legal</a:t>
            </a:r>
          </a:p>
          <a:p>
            <a:endParaRPr lang="en-CA" sz="2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CA" sz="2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CA" sz="2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CA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Administration, Membership &amp; Finance</a:t>
            </a:r>
          </a:p>
          <a:p>
            <a:endParaRPr lang="en-CA" sz="2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2020" y="2260359"/>
            <a:ext cx="8083996" cy="11705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35227" y="2209634"/>
            <a:ext cx="8181542" cy="170702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435227" y="7329414"/>
            <a:ext cx="8181542" cy="179238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75061" y="11352044"/>
            <a:ext cx="5319699" cy="1016419"/>
          </a:xfrm>
          <a:prstGeom prst="rect">
            <a:avLst/>
          </a:prstGeom>
        </p:spPr>
      </p:pic>
      <p:sp>
        <p:nvSpPr>
          <p:cNvPr id="10" name="Current scenario of Unmanned…"/>
          <p:cNvSpPr txBox="1">
            <a:spLocks/>
          </p:cNvSpPr>
          <p:nvPr/>
        </p:nvSpPr>
        <p:spPr>
          <a:xfrm>
            <a:off x="2995705" y="248881"/>
            <a:ext cx="17939029" cy="1742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8579" tIns="68579" rIns="68579" bIns="68579" anchor="ctr">
            <a:noAutofit/>
          </a:bodyPr>
          <a:lstStyle>
            <a:lvl1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1pPr>
            <a:lvl2pPr marL="0" marR="0" indent="228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2pPr>
            <a:lvl3pPr marL="0" marR="0" indent="457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3pPr>
            <a:lvl4pPr marL="0" marR="0" indent="685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4pPr>
            <a:lvl5pPr marL="0" marR="0" indent="9144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5pPr>
            <a:lvl6pPr marL="0" marR="0" indent="11430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6pPr>
            <a:lvl7pPr marL="0" marR="0" indent="1371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7pPr>
            <a:lvl8pPr marL="0" marR="0" indent="1600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8pPr>
            <a:lvl9pPr marL="0" marR="0" indent="1828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9pPr>
          </a:lstStyle>
          <a:p>
            <a:pPr defTabSz="1664208" hangingPunct="1">
              <a:lnSpc>
                <a:spcPct val="90000"/>
              </a:lnSpc>
              <a:defRPr sz="7826">
                <a:solidFill>
                  <a:schemeClr val="accent1">
                    <a:hueOff val="114395"/>
                    <a:lumOff val="-2497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pt-BR" sz="7200" dirty="0" smtClean="0">
                <a:solidFill>
                  <a:schemeClr val="accent1">
                    <a:hueOff val="114395"/>
                    <a:lumOff val="-24975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Comitês da IFALPA</a:t>
            </a:r>
            <a:endParaRPr lang="en-US" sz="7200" dirty="0">
              <a:solidFill>
                <a:schemeClr val="accent1">
                  <a:hueOff val="114395"/>
                  <a:lumOff val="-24975"/>
                </a:schemeClr>
              </a:solidFill>
              <a:latin typeface="Arial" panose="020B0604020202020204" pitchFamily="34" charset="0"/>
              <a:ea typeface="Calibri Light"/>
              <a:cs typeface="Arial" panose="020B0604020202020204" pitchFamily="34" charset="0"/>
              <a:sym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6297025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2637118" y="2219049"/>
            <a:ext cx="19608474" cy="8702675"/>
          </a:xfrm>
        </p:spPr>
        <p:txBody>
          <a:bodyPr>
            <a:normAutofit/>
          </a:bodyPr>
          <a:lstStyle/>
          <a:p>
            <a:r>
              <a:rPr lang="en-CA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Accident </a:t>
            </a:r>
            <a:r>
              <a:rPr lang="en-CA" sz="3600" dirty="0">
                <a:latin typeface="Calibri" panose="020F0502020204030204" pitchFamily="34" charset="0"/>
                <a:cs typeface="Calibri" panose="020F0502020204030204" pitchFamily="34" charset="0"/>
              </a:rPr>
              <a:t>Analysis &amp; </a:t>
            </a:r>
            <a:r>
              <a:rPr lang="en-CA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Prevention (Cmte. Mateus)</a:t>
            </a:r>
            <a:endParaRPr lang="en-CA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CA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Human Performance (Cmte. </a:t>
            </a:r>
            <a:r>
              <a:rPr lang="en-CA" sz="3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Túlio</a:t>
            </a:r>
            <a:r>
              <a:rPr lang="en-CA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 e Cmte. </a:t>
            </a:r>
            <a:r>
              <a:rPr lang="en-CA" sz="3600" smtClean="0">
                <a:latin typeface="Calibri" panose="020F0502020204030204" pitchFamily="34" charset="0"/>
                <a:cs typeface="Calibri" panose="020F0502020204030204" pitchFamily="34" charset="0"/>
              </a:rPr>
              <a:t>Raul)</a:t>
            </a:r>
            <a:endParaRPr lang="en-CA" sz="3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CA" sz="3600" dirty="0">
                <a:latin typeface="Calibri" panose="020F0502020204030204" pitchFamily="34" charset="0"/>
                <a:cs typeface="Calibri" panose="020F0502020204030204" pitchFamily="34" charset="0"/>
              </a:rPr>
              <a:t>Professional &amp; Government Affairs  </a:t>
            </a:r>
            <a:r>
              <a:rPr lang="en-CA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(Cmte. Marcelo Ceriotti (Vice Chairman))</a:t>
            </a:r>
            <a:endParaRPr lang="en-CA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5061" y="11352044"/>
            <a:ext cx="5319699" cy="1016419"/>
          </a:xfrm>
          <a:prstGeom prst="rect">
            <a:avLst/>
          </a:prstGeom>
        </p:spPr>
      </p:pic>
      <p:sp>
        <p:nvSpPr>
          <p:cNvPr id="10" name="Current scenario of Unmanned…"/>
          <p:cNvSpPr txBox="1">
            <a:spLocks/>
          </p:cNvSpPr>
          <p:nvPr/>
        </p:nvSpPr>
        <p:spPr>
          <a:xfrm>
            <a:off x="3013636" y="1132621"/>
            <a:ext cx="17939029" cy="1742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8579" tIns="68579" rIns="68579" bIns="68579" anchor="ctr">
            <a:noAutofit/>
          </a:bodyPr>
          <a:lstStyle>
            <a:lvl1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1pPr>
            <a:lvl2pPr marL="0" marR="0" indent="228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2pPr>
            <a:lvl3pPr marL="0" marR="0" indent="457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3pPr>
            <a:lvl4pPr marL="0" marR="0" indent="685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4pPr>
            <a:lvl5pPr marL="0" marR="0" indent="9144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5pPr>
            <a:lvl6pPr marL="0" marR="0" indent="11430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6pPr>
            <a:lvl7pPr marL="0" marR="0" indent="1371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7pPr>
            <a:lvl8pPr marL="0" marR="0" indent="1600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8pPr>
            <a:lvl9pPr marL="0" marR="0" indent="1828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9pPr>
          </a:lstStyle>
          <a:p>
            <a:pPr defTabSz="1664208" hangingPunct="1">
              <a:lnSpc>
                <a:spcPct val="90000"/>
              </a:lnSpc>
              <a:defRPr sz="7826">
                <a:solidFill>
                  <a:schemeClr val="accent1">
                    <a:hueOff val="114395"/>
                    <a:lumOff val="-2497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pt-BR" sz="6500" dirty="0" smtClean="0">
                <a:solidFill>
                  <a:schemeClr val="accent1">
                    <a:hueOff val="114395"/>
                    <a:lumOff val="-24975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Comitês da IFALPA que o SNA está presente:</a:t>
            </a:r>
            <a:endParaRPr lang="en-US" sz="6500" dirty="0">
              <a:solidFill>
                <a:schemeClr val="accent1">
                  <a:hueOff val="114395"/>
                  <a:lumOff val="-24975"/>
                </a:schemeClr>
              </a:solidFill>
              <a:latin typeface="Arial" panose="020B0604020202020204" pitchFamily="34" charset="0"/>
              <a:ea typeface="Calibri Light"/>
              <a:cs typeface="Arial" panose="020B0604020202020204" pitchFamily="34" charset="0"/>
              <a:sym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3728089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rrent scenario of Unmanned…"/>
          <p:cNvSpPr txBox="1">
            <a:spLocks noGrp="1"/>
          </p:cNvSpPr>
          <p:nvPr>
            <p:ph type="title" idx="4294967295"/>
          </p:nvPr>
        </p:nvSpPr>
        <p:spPr>
          <a:xfrm>
            <a:off x="2175061" y="3505201"/>
            <a:ext cx="19589974" cy="6804212"/>
          </a:xfrm>
          <a:prstGeom prst="rect">
            <a:avLst/>
          </a:prstGeom>
        </p:spPr>
        <p:txBody>
          <a:bodyPr lIns="68579" tIns="68579" rIns="68579" bIns="68579">
            <a:noAutofit/>
          </a:bodyPr>
          <a:lstStyle/>
          <a:p>
            <a:pPr algn="l">
              <a:spcAft>
                <a:spcPts val="1800"/>
              </a:spcAft>
            </a:pPr>
            <a:r>
              <a:rPr lang="pt-BR" sz="35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pt-BR" sz="35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A </a:t>
            </a:r>
            <a:r>
              <a:rPr lang="pt-BR" sz="3500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tarefa do Comitê de Assuntos Profissionais e Governamentais é auxiliar a Federação e suas </a:t>
            </a:r>
            <a:r>
              <a:rPr lang="en-US" sz="3500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Member Associations </a:t>
            </a:r>
            <a:r>
              <a:rPr lang="pt-BR" sz="35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a </a:t>
            </a:r>
            <a:r>
              <a:rPr lang="pt-BR" sz="3500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representar os pilotos de linha aérea em questões industriais </a:t>
            </a:r>
            <a:r>
              <a:rPr lang="pt-BR" sz="35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da maneira mais ampla possível</a:t>
            </a:r>
            <a:r>
              <a:rPr lang="pt-BR" sz="3500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. </a:t>
            </a:r>
            <a:r>
              <a:rPr lang="pt-BR" sz="35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 </a:t>
            </a:r>
            <a:br>
              <a:rPr lang="pt-BR" sz="35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</a:br>
            <a:r>
              <a:rPr lang="pt-BR" sz="35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/>
            </a:r>
            <a:br>
              <a:rPr lang="pt-BR" sz="35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</a:br>
            <a:r>
              <a:rPr lang="pt-BR" sz="3500" b="1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Principais discussões: </a:t>
            </a:r>
            <a:r>
              <a:rPr lang="pt-BR" sz="35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/>
            </a:r>
            <a:br>
              <a:rPr lang="pt-BR" sz="35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</a:br>
            <a:r>
              <a:rPr lang="pt-BR" sz="35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- </a:t>
            </a:r>
            <a:r>
              <a:rPr lang="pt-BR" sz="3500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Acordos Multilaterais de Serviços Aéreos (Acordos de Céus Abertos</a:t>
            </a:r>
            <a:r>
              <a:rPr lang="pt-BR" sz="35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)</a:t>
            </a:r>
            <a:br>
              <a:rPr lang="pt-BR" sz="35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</a:br>
            <a:r>
              <a:rPr lang="pt-BR" sz="35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- </a:t>
            </a:r>
            <a:r>
              <a:rPr lang="pt-BR" sz="3500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ATRP da ICAO </a:t>
            </a:r>
            <a:r>
              <a:rPr lang="pt-BR" sz="35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/>
            </a:r>
            <a:br>
              <a:rPr lang="pt-BR" sz="35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</a:br>
            <a:r>
              <a:rPr lang="pt-BR" sz="35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- </a:t>
            </a:r>
            <a:r>
              <a:rPr lang="pt-BR" sz="3500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Propriedade e </a:t>
            </a:r>
            <a:r>
              <a:rPr lang="pt-BR" sz="35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Controle</a:t>
            </a:r>
            <a:r>
              <a:rPr lang="en-CA" sz="3500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 </a:t>
            </a:r>
            <a:r>
              <a:rPr lang="en-CA" sz="35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(Ownership </a:t>
            </a:r>
            <a:r>
              <a:rPr lang="en-CA" sz="3500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&amp; </a:t>
            </a:r>
            <a:r>
              <a:rPr lang="en-CA" sz="35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Control)</a:t>
            </a:r>
            <a:r>
              <a:rPr lang="pt-BR" sz="35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 </a:t>
            </a:r>
            <a:r>
              <a:rPr lang="pt-BR" sz="3500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/ Principal Local de Negócios </a:t>
            </a:r>
            <a:r>
              <a:rPr lang="pt-BR" sz="35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(</a:t>
            </a:r>
            <a:r>
              <a:rPr lang="en-CA" sz="3500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Principal Place of </a:t>
            </a:r>
            <a:r>
              <a:rPr lang="en-CA" sz="35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Business)</a:t>
            </a:r>
            <a:r>
              <a:rPr lang="pt-BR" sz="35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/>
            </a:r>
            <a:br>
              <a:rPr lang="pt-BR" sz="35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</a:br>
            <a:r>
              <a:rPr lang="pt-BR" sz="35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- </a:t>
            </a:r>
            <a:r>
              <a:rPr lang="pt-BR" sz="3500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Esquemas </a:t>
            </a:r>
            <a:r>
              <a:rPr lang="pt-BR" sz="3500" dirty="0" err="1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Pay-to-Fly</a:t>
            </a:r>
            <a:r>
              <a:rPr lang="pt-BR" sz="35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 / Emprego Atípico </a:t>
            </a:r>
            <a:br>
              <a:rPr lang="pt-BR" sz="35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</a:br>
            <a:r>
              <a:rPr lang="pt-BR" sz="35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- Empresas Aéreas Transnacionais</a:t>
            </a:r>
            <a:r>
              <a:rPr lang="en-US" sz="3500" dirty="0">
                <a:solidFill>
                  <a:schemeClr val="accent1">
                    <a:hueOff val="114395"/>
                    <a:lumOff val="-24975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/>
            </a:r>
            <a:br>
              <a:rPr lang="en-US" sz="3500" dirty="0">
                <a:solidFill>
                  <a:schemeClr val="accent1">
                    <a:hueOff val="114395"/>
                    <a:lumOff val="-24975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</a:br>
            <a:r>
              <a:rPr lang="en-GB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GB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3000" dirty="0">
                <a:solidFill>
                  <a:schemeClr val="accent1">
                    <a:hueOff val="114395"/>
                    <a:lumOff val="-24975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Calibri Light"/>
              </a:rPr>
              <a:t/>
            </a:r>
            <a:br>
              <a:rPr lang="en-GB" sz="3000" dirty="0">
                <a:solidFill>
                  <a:schemeClr val="accent1">
                    <a:hueOff val="114395"/>
                    <a:lumOff val="-24975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Calibri Light"/>
              </a:rPr>
            </a:br>
            <a:endParaRPr sz="3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urrent scenario of Unmanned…"/>
          <p:cNvSpPr txBox="1">
            <a:spLocks/>
          </p:cNvSpPr>
          <p:nvPr/>
        </p:nvSpPr>
        <p:spPr>
          <a:xfrm>
            <a:off x="2175061" y="353232"/>
            <a:ext cx="17939029" cy="1742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8579" tIns="68579" rIns="68579" bIns="68579" anchor="ctr">
            <a:noAutofit/>
          </a:bodyPr>
          <a:lstStyle>
            <a:lvl1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1pPr>
            <a:lvl2pPr marL="0" marR="0" indent="228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2pPr>
            <a:lvl3pPr marL="0" marR="0" indent="457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3pPr>
            <a:lvl4pPr marL="0" marR="0" indent="685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4pPr>
            <a:lvl5pPr marL="0" marR="0" indent="9144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5pPr>
            <a:lvl6pPr marL="0" marR="0" indent="11430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6pPr>
            <a:lvl7pPr marL="0" marR="0" indent="1371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7pPr>
            <a:lvl8pPr marL="0" marR="0" indent="1600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8pPr>
            <a:lvl9pPr marL="0" marR="0" indent="1828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9pPr>
          </a:lstStyle>
          <a:p>
            <a:pPr defTabSz="1664208" hangingPunct="1">
              <a:lnSpc>
                <a:spcPct val="90000"/>
              </a:lnSpc>
              <a:defRPr sz="7826">
                <a:solidFill>
                  <a:schemeClr val="accent1">
                    <a:hueOff val="114395"/>
                    <a:lumOff val="-2497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pt-BR" sz="8400" dirty="0" smtClean="0">
              <a:solidFill>
                <a:schemeClr val="accent1">
                  <a:hueOff val="114395"/>
                  <a:lumOff val="-24975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defTabSz="1664208" hangingPunct="1">
              <a:lnSpc>
                <a:spcPct val="90000"/>
              </a:lnSpc>
              <a:defRPr sz="7826">
                <a:solidFill>
                  <a:schemeClr val="accent1">
                    <a:hueOff val="114395"/>
                    <a:lumOff val="-2497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pt-BR" sz="8400" dirty="0">
              <a:solidFill>
                <a:schemeClr val="accent1">
                  <a:hueOff val="114395"/>
                  <a:lumOff val="-24975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5061" y="11279855"/>
            <a:ext cx="5319699" cy="1016419"/>
          </a:xfrm>
          <a:prstGeom prst="rect">
            <a:avLst/>
          </a:prstGeom>
        </p:spPr>
      </p:pic>
      <p:sp>
        <p:nvSpPr>
          <p:cNvPr id="6" name="Current scenario of Unmanned…"/>
          <p:cNvSpPr txBox="1">
            <a:spLocks/>
          </p:cNvSpPr>
          <p:nvPr/>
        </p:nvSpPr>
        <p:spPr>
          <a:xfrm>
            <a:off x="3426215" y="-273573"/>
            <a:ext cx="17939029" cy="1742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8579" tIns="68579" rIns="68579" bIns="68579" anchor="ctr">
            <a:noAutofit/>
          </a:bodyPr>
          <a:lstStyle>
            <a:lvl1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1pPr>
            <a:lvl2pPr marL="0" marR="0" indent="228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2pPr>
            <a:lvl3pPr marL="0" marR="0" indent="457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3pPr>
            <a:lvl4pPr marL="0" marR="0" indent="685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4pPr>
            <a:lvl5pPr marL="0" marR="0" indent="9144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5pPr>
            <a:lvl6pPr marL="0" marR="0" indent="11430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6pPr>
            <a:lvl7pPr marL="0" marR="0" indent="1371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7pPr>
            <a:lvl8pPr marL="0" marR="0" indent="1600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8pPr>
            <a:lvl9pPr marL="0" marR="0" indent="1828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9pPr>
          </a:lstStyle>
          <a:p>
            <a:pPr defTabSz="1664208" hangingPunct="1">
              <a:lnSpc>
                <a:spcPct val="90000"/>
              </a:lnSpc>
              <a:defRPr sz="7826">
                <a:solidFill>
                  <a:schemeClr val="accent1">
                    <a:hueOff val="114395"/>
                    <a:lumOff val="-2497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pt-BR" sz="8400" dirty="0" smtClean="0">
              <a:solidFill>
                <a:schemeClr val="accent1">
                  <a:hueOff val="114395"/>
                  <a:lumOff val="-24975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defTabSz="1664208" hangingPunct="1">
              <a:lnSpc>
                <a:spcPct val="90000"/>
              </a:lnSpc>
              <a:defRPr sz="7826">
                <a:solidFill>
                  <a:schemeClr val="accent1">
                    <a:hueOff val="114395"/>
                    <a:lumOff val="-2497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pt-BR" sz="8400" dirty="0">
              <a:solidFill>
                <a:schemeClr val="accent1">
                  <a:hueOff val="114395"/>
                  <a:lumOff val="-24975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defTabSz="1664208" hangingPunct="1">
              <a:lnSpc>
                <a:spcPct val="90000"/>
              </a:lnSpc>
              <a:defRPr sz="7826">
                <a:solidFill>
                  <a:schemeClr val="accent1">
                    <a:hueOff val="114395"/>
                    <a:lumOff val="-2497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8800" dirty="0" smtClean="0">
                <a:solidFill>
                  <a:schemeClr val="accent1">
                    <a:hueOff val="114395"/>
                    <a:lumOff val="-24975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PGA </a:t>
            </a:r>
            <a:r>
              <a:rPr lang="en-US" sz="8800" dirty="0">
                <a:solidFill>
                  <a:schemeClr val="accent1">
                    <a:hueOff val="114395"/>
                    <a:lumOff val="-24975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Committee</a:t>
            </a:r>
            <a:r>
              <a:rPr lang="en-CA" sz="8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8800" dirty="0">
              <a:solidFill>
                <a:schemeClr val="accent1">
                  <a:hueOff val="114395"/>
                  <a:lumOff val="-24975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</a:endParaRPr>
          </a:p>
          <a:p>
            <a:pPr defTabSz="1664208" hangingPunct="1">
              <a:lnSpc>
                <a:spcPct val="90000"/>
              </a:lnSpc>
              <a:defRPr sz="7826">
                <a:solidFill>
                  <a:schemeClr val="accent1">
                    <a:hueOff val="114395"/>
                    <a:lumOff val="-2497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pt-BR" sz="6500" dirty="0">
              <a:solidFill>
                <a:schemeClr val="accent1">
                  <a:hueOff val="114395"/>
                  <a:lumOff val="-24975"/>
                </a:schemeClr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439847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rrent scenario of Unmanned…"/>
          <p:cNvSpPr txBox="1">
            <a:spLocks noGrp="1"/>
          </p:cNvSpPr>
          <p:nvPr>
            <p:ph type="title" idx="4294967295"/>
          </p:nvPr>
        </p:nvSpPr>
        <p:spPr>
          <a:xfrm>
            <a:off x="2175061" y="749772"/>
            <a:ext cx="20388931" cy="2741501"/>
          </a:xfrm>
          <a:prstGeom prst="rect">
            <a:avLst/>
          </a:prstGeom>
        </p:spPr>
        <p:txBody>
          <a:bodyPr lIns="68579" tIns="68579" rIns="68579" bIns="68579">
            <a:noAutofit/>
          </a:bodyPr>
          <a:lstStyle/>
          <a:p>
            <a:pPr defTabSz="1664208">
              <a:lnSpc>
                <a:spcPct val="90000"/>
              </a:lnSpc>
              <a:defRPr sz="7826">
                <a:solidFill>
                  <a:schemeClr val="accent1">
                    <a:hueOff val="114395"/>
                    <a:lumOff val="-2497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pt-BR" sz="700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IFALPA PGA – Principal Assunto:</a:t>
            </a:r>
            <a:br>
              <a:rPr lang="pt-BR" sz="700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</a:br>
            <a:r>
              <a:rPr lang="pt-BR" sz="700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Acordo Multilateral </a:t>
            </a:r>
            <a:r>
              <a:rPr lang="pt-BR" sz="7000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de Serviços Aéreos </a:t>
            </a:r>
            <a:r>
              <a:rPr lang="pt-BR" sz="7000" dirty="0">
                <a:solidFill>
                  <a:schemeClr val="accent1">
                    <a:hueOff val="114395"/>
                    <a:lumOff val="-24975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do </a:t>
            </a:r>
            <a:r>
              <a:rPr lang="pt-BR" sz="7000" dirty="0">
                <a:solidFill>
                  <a:schemeClr val="accent1">
                    <a:hueOff val="114395"/>
                    <a:lumOff val="-24975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ATRP/</a:t>
            </a:r>
            <a:r>
              <a:rPr lang="pt-BR" sz="7000" dirty="0">
                <a:solidFill>
                  <a:schemeClr val="accent1">
                    <a:hueOff val="114395"/>
                    <a:lumOff val="-24975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</a:t>
            </a:r>
            <a:r>
              <a:rPr lang="pt-BR" sz="700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ICAO</a:t>
            </a:r>
            <a:endParaRPr lang="pt-BR" sz="7000" dirty="0"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125" name="Summary…"/>
          <p:cNvSpPr txBox="1">
            <a:spLocks noGrp="1"/>
          </p:cNvSpPr>
          <p:nvPr>
            <p:ph type="body" sz="half" idx="4294967295"/>
          </p:nvPr>
        </p:nvSpPr>
        <p:spPr>
          <a:xfrm>
            <a:off x="2175061" y="3928796"/>
            <a:ext cx="19478445" cy="7351059"/>
          </a:xfrm>
          <a:prstGeom prst="rect">
            <a:avLst/>
          </a:prstGeom>
        </p:spPr>
        <p:txBody>
          <a:bodyPr lIns="68579" tIns="68579" rIns="68579" bIns="68579" anchor="t">
            <a:noAutofit/>
          </a:bodyPr>
          <a:lstStyle/>
          <a:p>
            <a:r>
              <a:rPr lang="pt-BR" sz="3200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Uma </a:t>
            </a:r>
            <a:r>
              <a:rPr lang="pt-BR" sz="3200" dirty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das tarefas mais importantes realizadas pelo SNA foi sua participação nos Grupos de Trabalho e no Painel de Regulação do Transporte Aéreo (ATRP), fazendo parte, em algumas ocasiões, das delegações da IFALPA e também da </a:t>
            </a:r>
            <a:r>
              <a:rPr lang="pt-BR" sz="3200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ITF.</a:t>
            </a:r>
          </a:p>
          <a:p>
            <a:r>
              <a:rPr lang="pt-BR" sz="3200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Nosso </a:t>
            </a:r>
            <a:r>
              <a:rPr lang="pt-BR" sz="3200" dirty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objetivo agora é garantir que os princípios fundamentais da IFALPA e as cláusulas de proteção social / trabalhista estejam sempre presentes nas negociações dos </a:t>
            </a:r>
            <a:r>
              <a:rPr lang="pt-BR" sz="3200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MASA.</a:t>
            </a:r>
          </a:p>
          <a:p>
            <a:r>
              <a:rPr lang="pt-BR" sz="3200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pt-BR" sz="3200" dirty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liberalização comercial do setor aéreo é inevitável e segue uma tendência global, mais do que nunca, </a:t>
            </a:r>
            <a:r>
              <a:rPr lang="pt-BR" sz="3200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 necessária uma </a:t>
            </a:r>
            <a:r>
              <a:rPr lang="pt-BR" sz="3200" dirty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ação direta do SNA, </a:t>
            </a:r>
            <a:r>
              <a:rPr lang="pt-BR" sz="3200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junto ao governo </a:t>
            </a:r>
            <a:r>
              <a:rPr lang="pt-BR" sz="3200" dirty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brasileiro, e indiretamente, através de organizações internacionais, </a:t>
            </a:r>
            <a:r>
              <a:rPr lang="pt-BR" sz="3200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IFALPA, ITF, FESPLA e talvez outras. </a:t>
            </a:r>
          </a:p>
          <a:p>
            <a:r>
              <a:rPr lang="pt-BR" sz="3200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SNA deve ampliar sua luta para </a:t>
            </a:r>
            <a:r>
              <a:rPr lang="pt-BR" sz="3200" dirty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garantir </a:t>
            </a:r>
            <a:r>
              <a:rPr lang="pt-BR" sz="3200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 interesses dos aeronautas brasileiros no MASA.</a:t>
            </a:r>
            <a:endParaRPr lang="pt-BR" sz="3200" dirty="0">
              <a:solidFill>
                <a:srgbClr val="17293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5061" y="11279855"/>
            <a:ext cx="5319699" cy="101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66914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rrent scenario of Unmanned…"/>
          <p:cNvSpPr txBox="1">
            <a:spLocks noGrp="1"/>
          </p:cNvSpPr>
          <p:nvPr>
            <p:ph type="title" idx="4294967295"/>
          </p:nvPr>
        </p:nvSpPr>
        <p:spPr>
          <a:xfrm>
            <a:off x="2119940" y="536537"/>
            <a:ext cx="18326500" cy="2310180"/>
          </a:xfrm>
          <a:prstGeom prst="rect">
            <a:avLst/>
          </a:prstGeom>
        </p:spPr>
        <p:txBody>
          <a:bodyPr lIns="68579" tIns="68579" rIns="68579" bIns="68579">
            <a:noAutofit/>
          </a:bodyPr>
          <a:lstStyle/>
          <a:p>
            <a:pPr defTabSz="1664208">
              <a:lnSpc>
                <a:spcPct val="90000"/>
              </a:lnSpc>
              <a:defRPr sz="7826">
                <a:solidFill>
                  <a:schemeClr val="accent1">
                    <a:hueOff val="114395"/>
                    <a:lumOff val="-2497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CA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AAP </a:t>
            </a:r>
            <a:r>
              <a:rPr lang="en-US" sz="8800" dirty="0" smtClean="0">
                <a:solidFill>
                  <a:schemeClr val="accent1">
                    <a:hueOff val="114395"/>
                    <a:lumOff val="-24975"/>
                  </a:schemeClr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Committee</a:t>
            </a:r>
            <a:r>
              <a:rPr lang="en-CA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CA" sz="8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Summary…"/>
          <p:cNvSpPr txBox="1">
            <a:spLocks noGrp="1"/>
          </p:cNvSpPr>
          <p:nvPr>
            <p:ph type="body" sz="half" idx="4294967295"/>
          </p:nvPr>
        </p:nvSpPr>
        <p:spPr>
          <a:xfrm>
            <a:off x="2119940" y="3478306"/>
            <a:ext cx="20780189" cy="8025722"/>
          </a:xfrm>
          <a:prstGeom prst="rect">
            <a:avLst/>
          </a:prstGeom>
        </p:spPr>
        <p:txBody>
          <a:bodyPr lIns="68579" tIns="68579" rIns="68579" bIns="68579" anchor="t">
            <a:noAutofit/>
          </a:bodyPr>
          <a:lstStyle/>
          <a:p>
            <a:pPr marL="0" indent="0" fontAlgn="base">
              <a:spcBef>
                <a:spcPts val="0"/>
              </a:spcBef>
              <a:buNone/>
            </a:pPr>
            <a:r>
              <a:rPr lang="pt-BR" sz="3000" dirty="0" smtClean="0">
                <a:solidFill>
                  <a:srgbClr val="172938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pt-BR" sz="3000" dirty="0" smtClean="0">
                <a:solidFill>
                  <a:srgbClr val="1729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3000" dirty="0">
                <a:solidFill>
                  <a:srgbClr val="1729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Comitê AAP garante que as atividades de investigação de segurança resultem no desenvolvimento de estratégias de prevenção que contribuam para melhorar os níveis de segurança. </a:t>
            </a:r>
            <a:endParaRPr lang="pt-BR" sz="3000" dirty="0" smtClean="0">
              <a:solidFill>
                <a:srgbClr val="1729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endParaRPr lang="pt-BR" sz="3000" dirty="0" smtClean="0">
              <a:solidFill>
                <a:srgbClr val="1729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r>
              <a:rPr lang="pt-BR" sz="3000" dirty="0" smtClean="0">
                <a:solidFill>
                  <a:srgbClr val="172938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pt-BR" sz="3000" dirty="0" smtClean="0">
                <a:solidFill>
                  <a:srgbClr val="1729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pt-BR" sz="3000" dirty="0">
                <a:solidFill>
                  <a:srgbClr val="1729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conseguir isso, o Comitê avalia a publicação </a:t>
            </a:r>
            <a:r>
              <a:rPr lang="pt-BR" sz="3000" dirty="0" smtClean="0">
                <a:solidFill>
                  <a:srgbClr val="1729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 </a:t>
            </a:r>
            <a:r>
              <a:rPr lang="pt-BR" sz="3000" dirty="0">
                <a:solidFill>
                  <a:srgbClr val="1729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relatórios finais de acidentes e sua conformidade com o Anexo 13 da OACI, monitora a implementação de quaisquer recomendações de segurança, identifica e </a:t>
            </a:r>
            <a:r>
              <a:rPr lang="pt-BR" sz="3000" dirty="0" smtClean="0">
                <a:solidFill>
                  <a:srgbClr val="1729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 tendências </a:t>
            </a:r>
            <a:r>
              <a:rPr lang="pt-BR" sz="3000" dirty="0">
                <a:solidFill>
                  <a:srgbClr val="1729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inseguras e promove ativamente o desenvolvimento de programas de segurança não punitivos</a:t>
            </a:r>
            <a:r>
              <a:rPr lang="pt-BR" sz="3000" dirty="0" smtClean="0">
                <a:solidFill>
                  <a:srgbClr val="1729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fontAlgn="base">
              <a:spcBef>
                <a:spcPts val="0"/>
              </a:spcBef>
              <a:buNone/>
            </a:pPr>
            <a:endParaRPr lang="pt-BR" sz="3000" dirty="0" smtClean="0">
              <a:solidFill>
                <a:srgbClr val="1729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r>
              <a:rPr lang="pt-BR" sz="3200" b="1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Principais discussões: </a:t>
            </a:r>
            <a:r>
              <a:rPr lang="pt-BR" sz="3200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/>
            </a:r>
            <a:br>
              <a:rPr lang="pt-BR" sz="3200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</a:br>
            <a:r>
              <a:rPr lang="pt-BR" sz="32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- Um </a:t>
            </a:r>
            <a:r>
              <a:rPr lang="pt-BR" sz="3200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nível de segurança em todo o </a:t>
            </a:r>
            <a:r>
              <a:rPr lang="pt-BR" sz="32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mundo.</a:t>
            </a:r>
            <a:endParaRPr lang="pt-BR" sz="3200" dirty="0">
              <a:solidFill>
                <a:schemeClr val="tx1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r>
              <a:rPr lang="pt-BR" sz="32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- Promoção </a:t>
            </a:r>
            <a:r>
              <a:rPr lang="pt-BR" sz="3200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de uma cultura não punitiva e prevenção da criminalização do </a:t>
            </a:r>
            <a:r>
              <a:rPr lang="pt-BR" sz="32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erro.</a:t>
            </a:r>
            <a:endParaRPr lang="pt-BR" sz="3200" dirty="0">
              <a:solidFill>
                <a:schemeClr val="tx1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r>
              <a:rPr lang="pt-BR" sz="32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- Investigações </a:t>
            </a:r>
            <a:r>
              <a:rPr lang="pt-BR" sz="3200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de sistemas e a inclusão de fatores em vez de </a:t>
            </a:r>
            <a:r>
              <a:rPr lang="pt-BR" sz="32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causa(s</a:t>
            </a:r>
            <a:r>
              <a:rPr lang="pt-BR" sz="3200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) </a:t>
            </a:r>
            <a:r>
              <a:rPr lang="pt-BR" sz="32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provável(eis).</a:t>
            </a:r>
            <a:endParaRPr lang="pt-BR" sz="3200" dirty="0">
              <a:solidFill>
                <a:schemeClr val="tx1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r>
              <a:rPr lang="pt-BR" sz="32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- Implementando </a:t>
            </a:r>
            <a:r>
              <a:rPr lang="pt-BR" sz="3200" dirty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SARPS, fazendo parte do Roteiro da </a:t>
            </a:r>
            <a:r>
              <a:rPr lang="pt-BR" sz="3200" dirty="0" smtClean="0">
                <a:solidFill>
                  <a:schemeClr val="tx1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ICAO.</a:t>
            </a:r>
            <a:endParaRPr lang="pt-BR" sz="3000" dirty="0">
              <a:solidFill>
                <a:srgbClr val="1729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5061" y="11279855"/>
            <a:ext cx="5319699" cy="101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39426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rrent scenario of Unmanned…"/>
          <p:cNvSpPr txBox="1">
            <a:spLocks noGrp="1"/>
          </p:cNvSpPr>
          <p:nvPr>
            <p:ph type="title" idx="4294967295"/>
          </p:nvPr>
        </p:nvSpPr>
        <p:spPr>
          <a:xfrm>
            <a:off x="2048222" y="214822"/>
            <a:ext cx="18326500" cy="2310180"/>
          </a:xfrm>
          <a:prstGeom prst="rect">
            <a:avLst/>
          </a:prstGeom>
        </p:spPr>
        <p:txBody>
          <a:bodyPr lIns="68579" tIns="68579" rIns="68579" bIns="68579">
            <a:noAutofit/>
          </a:bodyPr>
          <a:lstStyle/>
          <a:p>
            <a:pPr defTabSz="1664208">
              <a:lnSpc>
                <a:spcPct val="90000"/>
              </a:lnSpc>
              <a:defRPr sz="7826">
                <a:solidFill>
                  <a:schemeClr val="accent1">
                    <a:hueOff val="114395"/>
                    <a:lumOff val="-2497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pt-BR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HUPER</a:t>
            </a:r>
            <a:endParaRPr lang="en-CA" sz="8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Summary…"/>
          <p:cNvSpPr txBox="1">
            <a:spLocks noGrp="1"/>
          </p:cNvSpPr>
          <p:nvPr>
            <p:ph type="body" sz="half" idx="4294967295"/>
          </p:nvPr>
        </p:nvSpPr>
        <p:spPr>
          <a:xfrm>
            <a:off x="2175061" y="2220202"/>
            <a:ext cx="19878115" cy="8522896"/>
          </a:xfrm>
          <a:prstGeom prst="rect">
            <a:avLst/>
          </a:prstGeom>
        </p:spPr>
        <p:txBody>
          <a:bodyPr lIns="68579" tIns="68579" rIns="68579" bIns="68579" anchor="t">
            <a:noAutofit/>
          </a:bodyPr>
          <a:lstStyle/>
          <a:p>
            <a:pPr marL="0" indent="0" fontAlgn="base">
              <a:spcBef>
                <a:spcPts val="0"/>
              </a:spcBef>
              <a:buNone/>
            </a:pPr>
            <a:r>
              <a:rPr lang="pt-BR" sz="3000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Comitê HUPER está relacionado à performance humana, seno responsável por preparar </a:t>
            </a:r>
            <a:r>
              <a:rPr lang="pt-BR" sz="3000" dirty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discutir documentos de trabalho que </a:t>
            </a:r>
            <a:r>
              <a:rPr lang="pt-BR" sz="3000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reavaliam ou modificam a </a:t>
            </a:r>
            <a:r>
              <a:rPr lang="pt-BR" sz="3000" dirty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política da </a:t>
            </a:r>
            <a:r>
              <a:rPr lang="pt-BR" sz="3000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IFALPA sobre </a:t>
            </a:r>
            <a:r>
              <a:rPr lang="pt-BR" sz="3000" dirty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todos os aspectos </a:t>
            </a:r>
            <a:r>
              <a:rPr lang="pt-BR" sz="3000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relacionados a:</a:t>
            </a:r>
            <a:endParaRPr lang="pt-BR" sz="3000" dirty="0">
              <a:solidFill>
                <a:srgbClr val="17293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spcBef>
                <a:spcPts val="0"/>
              </a:spcBef>
              <a:buFontTx/>
              <a:buChar char="-"/>
            </a:pPr>
            <a:r>
              <a:rPr lang="pt-BR" sz="3000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Medicina aeronáutica;</a:t>
            </a:r>
          </a:p>
          <a:p>
            <a:pPr fontAlgn="base">
              <a:spcBef>
                <a:spcPts val="0"/>
              </a:spcBef>
              <a:buFontTx/>
              <a:buChar char="-"/>
            </a:pPr>
            <a:r>
              <a:rPr lang="pt-BR" sz="3000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Seleção </a:t>
            </a:r>
            <a:r>
              <a:rPr lang="pt-BR" sz="3000" dirty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Piloto, Treinamento, </a:t>
            </a:r>
            <a:r>
              <a:rPr lang="pt-BR" sz="3000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Licenciamento.</a:t>
            </a:r>
          </a:p>
          <a:p>
            <a:pPr fontAlgn="base">
              <a:spcBef>
                <a:spcPts val="0"/>
              </a:spcBef>
              <a:buFontTx/>
              <a:buChar char="-"/>
            </a:pPr>
            <a:r>
              <a:rPr lang="pt-BR" sz="3000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Fatores </a:t>
            </a:r>
            <a:r>
              <a:rPr lang="pt-BR" sz="3000" dirty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Humanos no Projeto, Procedimentos e Operações de </a:t>
            </a:r>
            <a:r>
              <a:rPr lang="pt-BR" sz="3000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Aeronaves,</a:t>
            </a:r>
          </a:p>
          <a:p>
            <a:pPr fontAlgn="base">
              <a:spcBef>
                <a:spcPts val="0"/>
              </a:spcBef>
              <a:buFontTx/>
              <a:buChar char="-"/>
            </a:pPr>
            <a:r>
              <a:rPr lang="pt-BR" sz="3000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Fatores </a:t>
            </a:r>
            <a:r>
              <a:rPr lang="pt-BR" sz="3000" dirty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Humanos na Análise de </a:t>
            </a:r>
            <a:r>
              <a:rPr lang="pt-BR" sz="3000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Incidente/Acidente</a:t>
            </a:r>
            <a:r>
              <a:rPr lang="pt-BR" sz="3000" dirty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t-BR" sz="3000" dirty="0" smtClean="0">
              <a:solidFill>
                <a:srgbClr val="17293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endParaRPr lang="pt-BR" sz="3000" dirty="0">
              <a:solidFill>
                <a:srgbClr val="17293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r>
              <a:rPr lang="pt-BR" sz="3000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Ademais, desenvolve </a:t>
            </a:r>
            <a:r>
              <a:rPr lang="pt-BR" sz="3000" dirty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política da IFALPA tomando conhecimento das conclusões da pesquisa internacional e </a:t>
            </a:r>
            <a:r>
              <a:rPr lang="pt-BR" sz="3000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reconhecimento dos desenvolvimentos </a:t>
            </a:r>
            <a:r>
              <a:rPr lang="pt-BR" sz="3000" dirty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ciência dos fatores </a:t>
            </a:r>
            <a:r>
              <a:rPr lang="pt-BR" sz="3000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humanos, interagindo </a:t>
            </a:r>
            <a:r>
              <a:rPr lang="pt-BR" sz="3000" dirty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 </a:t>
            </a:r>
            <a:r>
              <a:rPr lang="pt-BR" sz="3000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outros Comitês da IFALPA.</a:t>
            </a:r>
          </a:p>
          <a:p>
            <a:pPr marL="0" indent="0" fontAlgn="base">
              <a:spcBef>
                <a:spcPts val="0"/>
              </a:spcBef>
              <a:buNone/>
            </a:pPr>
            <a:endParaRPr lang="pt-BR" sz="3000" dirty="0">
              <a:solidFill>
                <a:srgbClr val="17293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r>
              <a:rPr lang="pt-BR" sz="3000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Fornece </a:t>
            </a:r>
            <a:r>
              <a:rPr lang="pt-BR" sz="3000" dirty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consultoria especializada sobre questões de desempenho humano, mediante solicitação ao Conselho </a:t>
            </a:r>
            <a:r>
              <a:rPr lang="pt-BR" sz="3000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Executivo, </a:t>
            </a:r>
            <a:r>
              <a:rPr lang="pt-BR" sz="3000" dirty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outros Comitês da </a:t>
            </a:r>
            <a:r>
              <a:rPr lang="pt-BR" sz="3000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IFALPA, </a:t>
            </a:r>
            <a:r>
              <a:rPr lang="pt-BR" sz="3000" dirty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grupos consultivos e </a:t>
            </a:r>
            <a:r>
              <a:rPr lang="pt-BR" sz="3000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partes </a:t>
            </a:r>
            <a:r>
              <a:rPr lang="pt-BR" sz="3000" dirty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externas </a:t>
            </a:r>
            <a:r>
              <a:rPr lang="pt-BR" sz="3000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interessadas.</a:t>
            </a:r>
          </a:p>
          <a:p>
            <a:pPr marL="0" indent="0" fontAlgn="base">
              <a:spcBef>
                <a:spcPts val="0"/>
              </a:spcBef>
              <a:buNone/>
            </a:pPr>
            <a:endParaRPr lang="pt-BR" sz="3000" dirty="0">
              <a:solidFill>
                <a:srgbClr val="17293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00" lvl="8" indent="0" fontAlgn="base">
              <a:spcBef>
                <a:spcPts val="0"/>
              </a:spcBef>
              <a:buNone/>
            </a:pPr>
            <a:r>
              <a:rPr lang="en-US" sz="3000" b="1" dirty="0" err="1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Principais</a:t>
            </a:r>
            <a:r>
              <a:rPr lang="en-US" sz="3000" b="1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dirty="0" err="1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discussões</a:t>
            </a:r>
            <a:r>
              <a:rPr lang="en-US" sz="3000" b="1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5080000" lvl="8" indent="0" fontAlgn="base">
              <a:spcBef>
                <a:spcPts val="0"/>
              </a:spcBef>
              <a:buNone/>
            </a:pPr>
            <a:endParaRPr lang="en-US" sz="1000" b="1" dirty="0">
              <a:solidFill>
                <a:srgbClr val="17293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00" lvl="8" indent="0" fontAlgn="base">
              <a:spcBef>
                <a:spcPts val="0"/>
              </a:spcBef>
              <a:buNone/>
            </a:pPr>
            <a:r>
              <a:rPr lang="en-US" sz="3000" b="1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Multi </a:t>
            </a:r>
            <a:r>
              <a:rPr lang="en-US" sz="3000" b="1" dirty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Crew Pilot </a:t>
            </a:r>
            <a:r>
              <a:rPr lang="en-US" sz="3000" b="1" dirty="0" err="1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Licence</a:t>
            </a:r>
            <a:r>
              <a:rPr lang="en-US" sz="3000" b="1" dirty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(MPL</a:t>
            </a:r>
            <a:r>
              <a:rPr lang="en-US" sz="3000" b="1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  <a:endParaRPr lang="en-US" sz="3000" b="1" dirty="0">
              <a:solidFill>
                <a:srgbClr val="17293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00" lvl="8" indent="0" fontAlgn="base">
              <a:spcBef>
                <a:spcPts val="0"/>
              </a:spcBef>
              <a:buNone/>
            </a:pPr>
            <a:r>
              <a:rPr lang="en-US" sz="3000" b="1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3000" b="1" dirty="0" err="1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Idade</a:t>
            </a:r>
            <a:r>
              <a:rPr lang="en-US" sz="3000" b="1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dirty="0" err="1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máxima</a:t>
            </a:r>
            <a:r>
              <a:rPr lang="en-US" sz="3000" b="1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sz="3000" b="1" dirty="0" err="1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licença</a:t>
            </a:r>
            <a:r>
              <a:rPr lang="en-US" sz="3000" b="1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sz="3000" b="1" dirty="0">
              <a:solidFill>
                <a:srgbClr val="17293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00" lvl="8" indent="0" fontAlgn="base">
              <a:spcBef>
                <a:spcPts val="0"/>
              </a:spcBef>
              <a:buNone/>
            </a:pPr>
            <a:r>
              <a:rPr lang="en-US" sz="3000" b="1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3000" b="1" dirty="0" err="1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Qualidade</a:t>
            </a:r>
            <a:r>
              <a:rPr lang="en-US" sz="3000" b="1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en-US" sz="3000" b="1" dirty="0" err="1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US" sz="3000" b="1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sz="3000" b="1" dirty="0" err="1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cabine</a:t>
            </a:r>
            <a:r>
              <a:rPr lang="en-US" sz="3000" b="1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sz="3000" b="1" dirty="0">
              <a:solidFill>
                <a:srgbClr val="17293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080000" lvl="8" indent="0" fontAlgn="base">
              <a:spcBef>
                <a:spcPts val="0"/>
              </a:spcBef>
              <a:buNone/>
            </a:pPr>
            <a:r>
              <a:rPr lang="en-US" sz="3000" b="1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3000" b="1" dirty="0" err="1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Geração</a:t>
            </a:r>
            <a:r>
              <a:rPr lang="en-US" sz="3000" b="1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dirty="0" err="1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futura</a:t>
            </a:r>
            <a:r>
              <a:rPr lang="en-US" sz="3000" b="1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3000" b="1" dirty="0" err="1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aeronaves</a:t>
            </a:r>
            <a:r>
              <a:rPr lang="en-US" sz="3000" b="1" dirty="0" smtClean="0">
                <a:solidFill>
                  <a:srgbClr val="1729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t-BR" sz="3000" b="1" dirty="0">
              <a:solidFill>
                <a:srgbClr val="17293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5061" y="11279855"/>
            <a:ext cx="5319699" cy="101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94425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rrent scenario of Unmanned…"/>
          <p:cNvSpPr txBox="1">
            <a:spLocks/>
          </p:cNvSpPr>
          <p:nvPr/>
        </p:nvSpPr>
        <p:spPr>
          <a:xfrm>
            <a:off x="2006619" y="810882"/>
            <a:ext cx="17939029" cy="1742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8579" tIns="68579" rIns="68579" bIns="68579" anchor="ctr">
            <a:noAutofit/>
          </a:bodyPr>
          <a:lstStyle>
            <a:lvl1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1pPr>
            <a:lvl2pPr marL="0" marR="0" indent="228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2pPr>
            <a:lvl3pPr marL="0" marR="0" indent="457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3pPr>
            <a:lvl4pPr marL="0" marR="0" indent="685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4pPr>
            <a:lvl5pPr marL="0" marR="0" indent="9144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5pPr>
            <a:lvl6pPr marL="0" marR="0" indent="11430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6pPr>
            <a:lvl7pPr marL="0" marR="0" indent="1371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7pPr>
            <a:lvl8pPr marL="0" marR="0" indent="1600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8pPr>
            <a:lvl9pPr marL="0" marR="0" indent="1828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9pPr>
          </a:lstStyle>
          <a:p>
            <a:pPr defTabSz="1664208" hangingPunct="1">
              <a:lnSpc>
                <a:spcPct val="90000"/>
              </a:lnSpc>
              <a:defRPr sz="7826">
                <a:solidFill>
                  <a:schemeClr val="accent1">
                    <a:hueOff val="114395"/>
                    <a:lumOff val="-2497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 lang="en-US" sz="8400" dirty="0">
              <a:solidFill>
                <a:schemeClr val="accent1">
                  <a:hueOff val="114395"/>
                  <a:lumOff val="-24975"/>
                </a:schemeClr>
              </a:solidFill>
              <a:latin typeface="Arial" panose="020B0604020202020204" pitchFamily="34" charset="0"/>
              <a:ea typeface="Calibri Light"/>
              <a:cs typeface="Arial" panose="020B0604020202020204" pitchFamily="34" charset="0"/>
              <a:sym typeface="Calibri Light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5061" y="11399697"/>
            <a:ext cx="5319699" cy="1016419"/>
          </a:xfrm>
          <a:prstGeom prst="rect">
            <a:avLst/>
          </a:prstGeom>
        </p:spPr>
      </p:pic>
      <p:pic>
        <p:nvPicPr>
          <p:cNvPr id="8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0188" y="2588320"/>
            <a:ext cx="17429855" cy="8696959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047416" y="583240"/>
            <a:ext cx="21005800" cy="2197819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1pPr>
            <a:lvl2pPr marL="0" marR="0" indent="228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2pPr>
            <a:lvl3pPr marL="0" marR="0" indent="457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3pPr>
            <a:lvl4pPr marL="0" marR="0" indent="685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4pPr>
            <a:lvl5pPr marL="0" marR="0" indent="9144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5pPr>
            <a:lvl6pPr marL="0" marR="0" indent="11430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6pPr>
            <a:lvl7pPr marL="0" marR="0" indent="1371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7pPr>
            <a:lvl8pPr marL="0" marR="0" indent="1600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8pPr>
            <a:lvl9pPr marL="0" marR="0" indent="1828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9pPr>
          </a:lstStyle>
          <a:p>
            <a:pPr hangingPunct="1"/>
            <a:r>
              <a:rPr lang="en-GB" sz="8800" dirty="0">
                <a:solidFill>
                  <a:schemeClr val="accent1">
                    <a:hueOff val="114395"/>
                    <a:lumOff val="-24975"/>
                  </a:schemeClr>
                </a:solidFill>
                <a:latin typeface="Arial" panose="020B0604020202020204" pitchFamily="34" charset="0"/>
                <a:ea typeface="Calibri Light"/>
                <a:cs typeface="Arial" panose="020B0604020202020204" pitchFamily="34" charset="0"/>
              </a:rPr>
              <a:t>As 5 Regiões da IFALPA</a:t>
            </a:r>
          </a:p>
        </p:txBody>
      </p:sp>
    </p:spTree>
    <p:extLst>
      <p:ext uri="{BB962C8B-B14F-4D97-AF65-F5344CB8AC3E}">
        <p14:creationId xmlns:p14="http://schemas.microsoft.com/office/powerpoint/2010/main" val="199557371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1396</TotalTime>
  <Words>591</Words>
  <Application>Microsoft Office PowerPoint</Application>
  <PresentationFormat>Personalizar</PresentationFormat>
  <Paragraphs>66</Paragraphs>
  <Slides>7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Helvetica Neue</vt:lpstr>
      <vt:lpstr>Helvetica Neue Light</vt:lpstr>
      <vt:lpstr>Helvetica Neue Medium</vt:lpstr>
      <vt:lpstr>Wingdings</vt:lpstr>
      <vt:lpstr>White</vt:lpstr>
      <vt:lpstr>Apresentação do PowerPoint</vt:lpstr>
      <vt:lpstr>Apresentação do PowerPoint</vt:lpstr>
      <vt:lpstr> A tarefa do Comitê de Assuntos Profissionais e Governamentais é auxiliar a Federação e suas Member Associations a representar os pilotos de linha aérea em questões industriais da maneira mais ampla possível.    Principais discussões:  - Acordos Multilaterais de Serviços Aéreos (Acordos de Céus Abertos) - ATRP da ICAO  - Propriedade e Controle (Ownership &amp; Control) / Principal Local de Negócios (Principal Place of Business) - Esquemas Pay-to-Fly / Emprego Atípico  - Empresas Aéreas Transnacionais   </vt:lpstr>
      <vt:lpstr>IFALPA PGA – Principal Assunto: Acordo Multilateral de Serviços Aéreos do ATRP/ ICAO</vt:lpstr>
      <vt:lpstr>AAP Committee </vt:lpstr>
      <vt:lpstr>HUPER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 Massini</dc:creator>
  <cp:lastModifiedBy>Daniel Massini Jorge</cp:lastModifiedBy>
  <cp:revision>102</cp:revision>
  <cp:lastPrinted>2017-11-06T16:22:28Z</cp:lastPrinted>
  <dcterms:modified xsi:type="dcterms:W3CDTF">2017-12-05T17:59:00Z</dcterms:modified>
</cp:coreProperties>
</file>