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3" r:id="rId2"/>
    <p:sldId id="291" r:id="rId3"/>
    <p:sldId id="274" r:id="rId4"/>
    <p:sldId id="268" r:id="rId5"/>
    <p:sldId id="284" r:id="rId6"/>
    <p:sldId id="293" r:id="rId7"/>
    <p:sldId id="270" r:id="rId8"/>
  </p:sldIdLst>
  <p:sldSz cx="24384000" cy="13716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60" autoAdjust="0"/>
  </p:normalViewPr>
  <p:slideViewPr>
    <p:cSldViewPr snapToGrid="0">
      <p:cViewPr varScale="1">
        <p:scale>
          <a:sx n="54" d="100"/>
          <a:sy n="54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C4E43-E2A5-465B-9734-A898FF6F87C1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ACAB9-087E-455C-A82C-1BF9B22448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277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935298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11 Specialist Committees that meet once or twice a year to discuss existing and future policies which impact on aviation issues.</a:t>
            </a:r>
          </a:p>
          <a:p>
            <a:r>
              <a:rPr lang="en-CA" dirty="0"/>
              <a:t>They make policy recommendations which then form the core discussions at the Annual Conference.</a:t>
            </a:r>
          </a:p>
          <a:p>
            <a:r>
              <a:rPr lang="en-CA" dirty="0"/>
              <a:t>Anyone nominated by their Association can attend Committee</a:t>
            </a:r>
            <a:r>
              <a:rPr lang="en-CA" baseline="0" dirty="0"/>
              <a:t> – no restrictions</a:t>
            </a:r>
            <a:endParaRPr lang="en-CA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0CD0092A-4D9C-4B5D-8D00-9940DEF793D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072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11 Specialist Committees that meet once or twice a year to discuss existing and future policies which impact on aviation issues.</a:t>
            </a:r>
          </a:p>
          <a:p>
            <a:r>
              <a:rPr lang="en-CA" dirty="0"/>
              <a:t>They make policy recommendations which then form the core discussions at the Annual Conference.</a:t>
            </a:r>
          </a:p>
          <a:p>
            <a:r>
              <a:rPr lang="en-CA" dirty="0"/>
              <a:t>Anyone nominated by their Association can attend Committee</a:t>
            </a:r>
            <a:r>
              <a:rPr lang="en-CA" baseline="0" dirty="0"/>
              <a:t> – no restrictions</a:t>
            </a:r>
            <a:endParaRPr lang="en-CA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0CD0092A-4D9C-4B5D-8D00-9940DEF793D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7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ime Silveira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–Jaime Silveira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“Digite uma citação aqui.” </a:t>
            </a:r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logo_sna_ingles.png" descr="logo_sna_ingle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971562" y="11050652"/>
            <a:ext cx="4231338" cy="1687448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602020" y="2470060"/>
            <a:ext cx="10363200" cy="87026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Accident Analysis &amp;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Prevention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Air Traffic Services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Aircraft Design &amp; Operations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Aerodrome &amp; Ground Environment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Dangerous Goods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Helicopter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Human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Security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3435227" y="2096269"/>
            <a:ext cx="10363200" cy="8702675"/>
          </a:xfrm>
        </p:spPr>
        <p:txBody>
          <a:bodyPr>
            <a:normAutofit fontScale="92500" lnSpcReduction="10000"/>
          </a:bodyPr>
          <a:lstStyle/>
          <a:p>
            <a:endParaRPr lang="en-CA" dirty="0"/>
          </a:p>
          <a:p>
            <a:endParaRPr lang="en-CA" dirty="0"/>
          </a:p>
          <a:p>
            <a:r>
              <a:rPr lang="en-CA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Professional &amp; Government Affairs</a:t>
            </a:r>
          </a:p>
          <a:p>
            <a:r>
              <a:rPr lang="en-CA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</a:t>
            </a:r>
          </a:p>
          <a:p>
            <a:endParaRPr lang="en-CA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A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A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Administration, Membership &amp; Finance</a:t>
            </a:r>
          </a:p>
          <a:p>
            <a:endParaRPr lang="en-CA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020" y="2260359"/>
            <a:ext cx="8083996" cy="11705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5227" y="2209634"/>
            <a:ext cx="8181542" cy="17070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5227" y="7329414"/>
            <a:ext cx="8181542" cy="179238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5061" y="11352044"/>
            <a:ext cx="5319699" cy="1016419"/>
          </a:xfrm>
          <a:prstGeom prst="rect">
            <a:avLst/>
          </a:prstGeom>
        </p:spPr>
      </p:pic>
      <p:sp>
        <p:nvSpPr>
          <p:cNvPr id="10" name="Current scenario of Unmanned…"/>
          <p:cNvSpPr txBox="1">
            <a:spLocks/>
          </p:cNvSpPr>
          <p:nvPr/>
        </p:nvSpPr>
        <p:spPr>
          <a:xfrm>
            <a:off x="2995705" y="248881"/>
            <a:ext cx="17939029" cy="1742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8579" tIns="68579" rIns="68579" bIns="68579" anchor="ctr">
            <a:no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defTabSz="1664208" hangingPunct="1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pt-BR" sz="7200" dirty="0" smtClean="0">
                <a:solidFill>
                  <a:schemeClr val="accent1">
                    <a:hueOff val="114395"/>
                    <a:lumOff val="-24975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Comitês da IFALPA</a:t>
            </a:r>
            <a:endParaRPr lang="en-US" sz="7200" dirty="0">
              <a:solidFill>
                <a:schemeClr val="accent1">
                  <a:hueOff val="114395"/>
                  <a:lumOff val="-24975"/>
                </a:schemeClr>
              </a:solidFill>
              <a:latin typeface="Arial" panose="020B0604020202020204" pitchFamily="34" charset="0"/>
              <a:ea typeface="Calibri Light"/>
              <a:cs typeface="Arial" panose="020B0604020202020204" pitchFamily="34" charset="0"/>
              <a:sym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29702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637118" y="2219049"/>
            <a:ext cx="19608474" cy="8702675"/>
          </a:xfrm>
        </p:spPr>
        <p:txBody>
          <a:bodyPr>
            <a:normAutofit/>
          </a:bodyPr>
          <a:lstStyle/>
          <a:p>
            <a:r>
              <a:rPr lang="en-CA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Accident </a:t>
            </a:r>
            <a:r>
              <a:rPr lang="en-CA" sz="3600" dirty="0">
                <a:latin typeface="Calibri" panose="020F0502020204030204" pitchFamily="34" charset="0"/>
                <a:cs typeface="Calibri" panose="020F0502020204030204" pitchFamily="34" charset="0"/>
              </a:rPr>
              <a:t>Analysis &amp; </a:t>
            </a:r>
            <a:r>
              <a:rPr lang="en-CA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Prevention (Cmte. Mateus)</a:t>
            </a:r>
            <a:endParaRPr lang="en-CA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Human Performance (Cmte. </a:t>
            </a:r>
            <a:r>
              <a:rPr lang="en-CA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Túlio</a:t>
            </a:r>
            <a:r>
              <a:rPr lang="en-CA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e Cmte. </a:t>
            </a:r>
            <a:r>
              <a:rPr lang="en-CA" sz="3600" smtClean="0">
                <a:latin typeface="Calibri" panose="020F0502020204030204" pitchFamily="34" charset="0"/>
                <a:cs typeface="Calibri" panose="020F0502020204030204" pitchFamily="34" charset="0"/>
              </a:rPr>
              <a:t>Raul)</a:t>
            </a:r>
            <a:endParaRPr lang="en-CA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3600" dirty="0">
                <a:latin typeface="Calibri" panose="020F0502020204030204" pitchFamily="34" charset="0"/>
                <a:cs typeface="Calibri" panose="020F0502020204030204" pitchFamily="34" charset="0"/>
              </a:rPr>
              <a:t>Professional &amp; Government Affairs  </a:t>
            </a:r>
            <a:r>
              <a:rPr lang="en-CA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(Cmte. Marcelo Ceriotti (Vice Chairman))</a:t>
            </a:r>
            <a:endParaRPr lang="en-CA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061" y="11352044"/>
            <a:ext cx="5319699" cy="1016419"/>
          </a:xfrm>
          <a:prstGeom prst="rect">
            <a:avLst/>
          </a:prstGeom>
        </p:spPr>
      </p:pic>
      <p:sp>
        <p:nvSpPr>
          <p:cNvPr id="10" name="Current scenario of Unmanned…"/>
          <p:cNvSpPr txBox="1">
            <a:spLocks/>
          </p:cNvSpPr>
          <p:nvPr/>
        </p:nvSpPr>
        <p:spPr>
          <a:xfrm>
            <a:off x="3013636" y="1132621"/>
            <a:ext cx="17939029" cy="1742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8579" tIns="68579" rIns="68579" bIns="68579" anchor="ctr">
            <a:no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defTabSz="1664208" hangingPunct="1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pt-BR" sz="6500" dirty="0" smtClean="0">
                <a:solidFill>
                  <a:schemeClr val="accent1">
                    <a:hueOff val="114395"/>
                    <a:lumOff val="-24975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Comitês da IFALPA que o SNA está presente:</a:t>
            </a:r>
            <a:endParaRPr lang="en-US" sz="6500" dirty="0">
              <a:solidFill>
                <a:schemeClr val="accent1">
                  <a:hueOff val="114395"/>
                  <a:lumOff val="-24975"/>
                </a:schemeClr>
              </a:solidFill>
              <a:latin typeface="Arial" panose="020B0604020202020204" pitchFamily="34" charset="0"/>
              <a:ea typeface="Calibri Light"/>
              <a:cs typeface="Arial" panose="020B0604020202020204" pitchFamily="34" charset="0"/>
              <a:sym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72808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rrent scenario of Unmanned…"/>
          <p:cNvSpPr txBox="1">
            <a:spLocks noGrp="1"/>
          </p:cNvSpPr>
          <p:nvPr>
            <p:ph type="title" idx="4294967295"/>
          </p:nvPr>
        </p:nvSpPr>
        <p:spPr>
          <a:xfrm>
            <a:off x="2175061" y="3505201"/>
            <a:ext cx="19589974" cy="6804212"/>
          </a:xfrm>
          <a:prstGeom prst="rect">
            <a:avLst/>
          </a:prstGeom>
        </p:spPr>
        <p:txBody>
          <a:bodyPr lIns="68579" tIns="68579" rIns="68579" bIns="68579">
            <a:noAutofit/>
          </a:bodyPr>
          <a:lstStyle/>
          <a:p>
            <a:pPr algn="l">
              <a:spcAft>
                <a:spcPts val="1800"/>
              </a:spcAft>
            </a:pP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A 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tarefa do Comitê de Assuntos Profissionais e Governamentais é auxiliar a Federação e suas </a:t>
            </a:r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Member Associations 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a 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representar os pilotos de linha aérea em questões industriais 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da maneira mais ampla possível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. 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 </a:t>
            </a:r>
            <a:b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</a:b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/>
            </a:r>
            <a:b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</a:br>
            <a:r>
              <a:rPr lang="pt-BR" sz="3500" b="1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Principais discussões: 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/>
            </a:r>
            <a:b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</a:b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- 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Acordos Multilaterais de Serviços Aéreos (Acordos de Céus Abertos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)</a:t>
            </a:r>
            <a:b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</a:b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- 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ATRP da ICAO 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/>
            </a:r>
            <a:b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</a:b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- 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Propriedade e 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Controle</a:t>
            </a:r>
            <a:r>
              <a:rPr lang="en-CA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 </a:t>
            </a:r>
            <a:r>
              <a:rPr lang="en-CA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(Ownership </a:t>
            </a:r>
            <a:r>
              <a:rPr lang="en-CA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&amp; </a:t>
            </a:r>
            <a:r>
              <a:rPr lang="en-CA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Control)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 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/ Principal Local de Negócios 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(</a:t>
            </a:r>
            <a:r>
              <a:rPr lang="en-CA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Principal Place of </a:t>
            </a:r>
            <a:r>
              <a:rPr lang="en-CA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Business)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/>
            </a:r>
            <a:b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</a:b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- 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Esquemas </a:t>
            </a:r>
            <a:r>
              <a:rPr lang="pt-BR" sz="35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Pay-to-Fly</a:t>
            </a: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 / Emprego Atípico </a:t>
            </a:r>
            <a:b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</a:br>
            <a:r>
              <a:rPr lang="pt-BR" sz="35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- Empresas Aéreas Transnacionais</a:t>
            </a:r>
            <a:r>
              <a:rPr lang="en-US" sz="3500" dirty="0">
                <a:solidFill>
                  <a:schemeClr val="accent1">
                    <a:hueOff val="114395"/>
                    <a:lumOff val="-24975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/>
            </a:r>
            <a:br>
              <a:rPr lang="en-US" sz="3500" dirty="0">
                <a:solidFill>
                  <a:schemeClr val="accent1">
                    <a:hueOff val="114395"/>
                    <a:lumOff val="-24975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</a:b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000" dirty="0">
                <a:solidFill>
                  <a:schemeClr val="accent1">
                    <a:hueOff val="114395"/>
                    <a:lumOff val="-24975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Calibri Light"/>
              </a:rPr>
              <a:t/>
            </a:r>
            <a:br>
              <a:rPr lang="en-GB" sz="3000" dirty="0">
                <a:solidFill>
                  <a:schemeClr val="accent1">
                    <a:hueOff val="114395"/>
                    <a:lumOff val="-24975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Calibri Light"/>
              </a:rPr>
            </a:b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urrent scenario of Unmanned…"/>
          <p:cNvSpPr txBox="1">
            <a:spLocks/>
          </p:cNvSpPr>
          <p:nvPr/>
        </p:nvSpPr>
        <p:spPr>
          <a:xfrm>
            <a:off x="2175061" y="353232"/>
            <a:ext cx="17939029" cy="1742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8579" tIns="68579" rIns="68579" bIns="68579" anchor="ctr">
            <a:no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defTabSz="1664208" hangingPunct="1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pt-BR" sz="8400" dirty="0" smtClean="0">
              <a:solidFill>
                <a:schemeClr val="accent1">
                  <a:hueOff val="114395"/>
                  <a:lumOff val="-24975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defTabSz="1664208" hangingPunct="1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pt-BR" sz="8400" dirty="0">
              <a:solidFill>
                <a:schemeClr val="accent1">
                  <a:hueOff val="114395"/>
                  <a:lumOff val="-24975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61" y="11279855"/>
            <a:ext cx="5319699" cy="1016419"/>
          </a:xfrm>
          <a:prstGeom prst="rect">
            <a:avLst/>
          </a:prstGeom>
        </p:spPr>
      </p:pic>
      <p:sp>
        <p:nvSpPr>
          <p:cNvPr id="6" name="Current scenario of Unmanned…"/>
          <p:cNvSpPr txBox="1">
            <a:spLocks/>
          </p:cNvSpPr>
          <p:nvPr/>
        </p:nvSpPr>
        <p:spPr>
          <a:xfrm>
            <a:off x="3426215" y="-273573"/>
            <a:ext cx="17939029" cy="1742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8579" tIns="68579" rIns="68579" bIns="68579" anchor="ctr">
            <a:no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defTabSz="1664208" hangingPunct="1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pt-BR" sz="8400" dirty="0" smtClean="0">
              <a:solidFill>
                <a:schemeClr val="accent1">
                  <a:hueOff val="114395"/>
                  <a:lumOff val="-24975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defTabSz="1664208" hangingPunct="1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pt-BR" sz="8400" dirty="0">
              <a:solidFill>
                <a:schemeClr val="accent1">
                  <a:hueOff val="114395"/>
                  <a:lumOff val="-24975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defTabSz="1664208" hangingPunct="1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8800" dirty="0" smtClean="0">
                <a:solidFill>
                  <a:schemeClr val="accent1">
                    <a:hueOff val="114395"/>
                    <a:lumOff val="-24975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PGA </a:t>
            </a:r>
            <a:r>
              <a:rPr lang="en-US" sz="8800" dirty="0">
                <a:solidFill>
                  <a:schemeClr val="accent1">
                    <a:hueOff val="114395"/>
                    <a:lumOff val="-24975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Committee</a:t>
            </a:r>
            <a:r>
              <a:rPr lang="en-CA" sz="8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8800" dirty="0">
              <a:solidFill>
                <a:schemeClr val="accent1">
                  <a:hueOff val="114395"/>
                  <a:lumOff val="-24975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defTabSz="1664208" hangingPunct="1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pt-BR" sz="6500" dirty="0">
              <a:solidFill>
                <a:schemeClr val="accent1">
                  <a:hueOff val="114395"/>
                  <a:lumOff val="-24975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43984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rrent scenario of Unmanned…"/>
          <p:cNvSpPr txBox="1">
            <a:spLocks noGrp="1"/>
          </p:cNvSpPr>
          <p:nvPr>
            <p:ph type="title" idx="4294967295"/>
          </p:nvPr>
        </p:nvSpPr>
        <p:spPr>
          <a:xfrm>
            <a:off x="2175061" y="749772"/>
            <a:ext cx="20388931" cy="2741501"/>
          </a:xfrm>
          <a:prstGeom prst="rect">
            <a:avLst/>
          </a:prstGeom>
        </p:spPr>
        <p:txBody>
          <a:bodyPr lIns="68579" tIns="68579" rIns="68579" bIns="68579">
            <a:noAutofit/>
          </a:bodyPr>
          <a:lstStyle/>
          <a:p>
            <a:pPr defTabSz="1664208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pt-BR" sz="70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IFALPA PGA – Principal Assunto:</a:t>
            </a:r>
            <a:br>
              <a:rPr lang="pt-BR" sz="70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pt-BR" sz="70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Acordo Multilateral </a:t>
            </a:r>
            <a:r>
              <a:rPr lang="pt-BR" sz="70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 Serviços Aéreos </a:t>
            </a:r>
            <a:r>
              <a:rPr lang="pt-BR" sz="7000" dirty="0">
                <a:solidFill>
                  <a:schemeClr val="accent1">
                    <a:hueOff val="114395"/>
                    <a:lumOff val="-24975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do </a:t>
            </a:r>
            <a:r>
              <a:rPr lang="pt-BR" sz="7000" dirty="0">
                <a:solidFill>
                  <a:schemeClr val="accent1">
                    <a:hueOff val="114395"/>
                    <a:lumOff val="-24975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ATRP/</a:t>
            </a:r>
            <a:r>
              <a:rPr lang="pt-BR" sz="7000" dirty="0">
                <a:solidFill>
                  <a:schemeClr val="accent1">
                    <a:hueOff val="114395"/>
                    <a:lumOff val="-24975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pt-BR" sz="70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ICAO</a:t>
            </a:r>
            <a:endParaRPr lang="pt-BR" sz="70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25" name="Summary…"/>
          <p:cNvSpPr txBox="1">
            <a:spLocks noGrp="1"/>
          </p:cNvSpPr>
          <p:nvPr>
            <p:ph type="body" sz="half" idx="4294967295"/>
          </p:nvPr>
        </p:nvSpPr>
        <p:spPr>
          <a:xfrm>
            <a:off x="2175061" y="3928796"/>
            <a:ext cx="19478445" cy="7351059"/>
          </a:xfrm>
          <a:prstGeom prst="rect">
            <a:avLst/>
          </a:prstGeom>
        </p:spPr>
        <p:txBody>
          <a:bodyPr lIns="68579" tIns="68579" rIns="68579" bIns="68579" anchor="t">
            <a:noAutofit/>
          </a:bodyPr>
          <a:lstStyle/>
          <a:p>
            <a:r>
              <a:rPr lang="pt-BR" sz="32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 </a:t>
            </a:r>
            <a:r>
              <a:rPr lang="pt-BR" sz="32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das tarefas mais importantes realizadas pelo SNA foi sua participação nos Grupos de Trabalho e no Painel de Regulação do Transporte Aéreo (ATRP), fazendo parte, em algumas ocasiões, das delegações da IFALPA e também da </a:t>
            </a:r>
            <a:r>
              <a:rPr lang="pt-BR" sz="32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ITF.</a:t>
            </a:r>
          </a:p>
          <a:p>
            <a:r>
              <a:rPr lang="pt-BR" sz="32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Nosso </a:t>
            </a:r>
            <a:r>
              <a:rPr lang="pt-BR" sz="32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 agora é garantir que os princípios fundamentais da IFALPA e as cláusulas de proteção social / trabalhista estejam sempre presentes nas negociações dos </a:t>
            </a:r>
            <a:r>
              <a:rPr lang="pt-BR" sz="32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MASA.</a:t>
            </a:r>
          </a:p>
          <a:p>
            <a:r>
              <a:rPr lang="pt-BR" sz="32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32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liberalização comercial do setor aéreo é inevitável e segue uma tendência global, mais do que nunca, </a:t>
            </a:r>
            <a:r>
              <a:rPr lang="pt-BR" sz="32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necessária uma </a:t>
            </a:r>
            <a:r>
              <a:rPr lang="pt-BR" sz="32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ação direta do SNA, </a:t>
            </a:r>
            <a:r>
              <a:rPr lang="pt-BR" sz="32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junto ao governo </a:t>
            </a:r>
            <a:r>
              <a:rPr lang="pt-BR" sz="32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brasileiro, e indiretamente, através de organizações internacionais, </a:t>
            </a:r>
            <a:r>
              <a:rPr lang="pt-BR" sz="32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IFALPA, ITF, FESPLA e talvez outras. </a:t>
            </a:r>
          </a:p>
          <a:p>
            <a:r>
              <a:rPr lang="pt-BR" sz="32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SNA deve ampliar sua luta para </a:t>
            </a:r>
            <a:r>
              <a:rPr lang="pt-BR" sz="32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garantir </a:t>
            </a:r>
            <a:r>
              <a:rPr lang="pt-BR" sz="32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interesses dos aeronautas brasileiros no MASA.</a:t>
            </a:r>
            <a:endParaRPr lang="pt-BR" sz="3200" dirty="0">
              <a:solidFill>
                <a:srgbClr val="1729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61" y="11279855"/>
            <a:ext cx="5319699" cy="101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66914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rrent scenario of Unmanned…"/>
          <p:cNvSpPr txBox="1">
            <a:spLocks noGrp="1"/>
          </p:cNvSpPr>
          <p:nvPr>
            <p:ph type="title" idx="4294967295"/>
          </p:nvPr>
        </p:nvSpPr>
        <p:spPr>
          <a:xfrm>
            <a:off x="2119940" y="536537"/>
            <a:ext cx="18326500" cy="2310180"/>
          </a:xfrm>
          <a:prstGeom prst="rect">
            <a:avLst/>
          </a:prstGeom>
        </p:spPr>
        <p:txBody>
          <a:bodyPr lIns="68579" tIns="68579" rIns="68579" bIns="68579">
            <a:noAutofit/>
          </a:bodyPr>
          <a:lstStyle/>
          <a:p>
            <a:pPr defTabSz="1664208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CA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AAP </a:t>
            </a:r>
            <a:r>
              <a:rPr lang="en-US" sz="8800" dirty="0" smtClean="0">
                <a:solidFill>
                  <a:schemeClr val="accent1">
                    <a:hueOff val="114395"/>
                    <a:lumOff val="-24975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Committee</a:t>
            </a:r>
            <a:r>
              <a:rPr lang="en-CA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8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Summary…"/>
          <p:cNvSpPr txBox="1">
            <a:spLocks noGrp="1"/>
          </p:cNvSpPr>
          <p:nvPr>
            <p:ph type="body" sz="half" idx="4294967295"/>
          </p:nvPr>
        </p:nvSpPr>
        <p:spPr>
          <a:xfrm>
            <a:off x="2119940" y="3478306"/>
            <a:ext cx="20780189" cy="8025722"/>
          </a:xfrm>
          <a:prstGeom prst="rect">
            <a:avLst/>
          </a:prstGeom>
        </p:spPr>
        <p:txBody>
          <a:bodyPr lIns="68579" tIns="68579" rIns="68579" bIns="68579" anchor="t">
            <a:noAutofit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pt-BR" sz="3000" dirty="0" smtClean="0">
                <a:solidFill>
                  <a:srgbClr val="17293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3000" dirty="0" smtClean="0">
                <a:solidFill>
                  <a:srgbClr val="1729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3000" dirty="0">
                <a:solidFill>
                  <a:srgbClr val="1729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Comitê AAP garante que as atividades de investigação de segurança resultem no desenvolvimento de estratégias de prevenção que contribuam para melhorar os níveis de segurança. </a:t>
            </a:r>
            <a:endParaRPr lang="pt-BR" sz="3000" dirty="0" smtClean="0">
              <a:solidFill>
                <a:srgbClr val="1729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pt-BR" sz="3000" dirty="0" smtClean="0">
              <a:solidFill>
                <a:srgbClr val="1729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pt-BR" sz="3000" dirty="0" smtClean="0">
                <a:solidFill>
                  <a:srgbClr val="17293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3000" dirty="0" smtClean="0">
                <a:solidFill>
                  <a:srgbClr val="1729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3000" dirty="0">
                <a:solidFill>
                  <a:srgbClr val="1729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conseguir isso, o Comitê avalia a publicação </a:t>
            </a:r>
            <a:r>
              <a:rPr lang="pt-BR" sz="3000" dirty="0" smtClean="0">
                <a:solidFill>
                  <a:srgbClr val="1729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sz="3000" dirty="0">
                <a:solidFill>
                  <a:srgbClr val="1729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relatórios finais de acidentes e sua conformidade com o Anexo 13 da OACI, monitora a implementação de quaisquer recomendações de segurança, identifica e </a:t>
            </a:r>
            <a:r>
              <a:rPr lang="pt-BR" sz="3000" dirty="0" smtClean="0">
                <a:solidFill>
                  <a:srgbClr val="1729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 tendências </a:t>
            </a:r>
            <a:r>
              <a:rPr lang="pt-BR" sz="3000" dirty="0">
                <a:solidFill>
                  <a:srgbClr val="1729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inseguras e promove ativamente o desenvolvimento de programas de segurança não punitivos</a:t>
            </a:r>
            <a:r>
              <a:rPr lang="pt-BR" sz="3000" dirty="0" smtClean="0">
                <a:solidFill>
                  <a:srgbClr val="1729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pt-BR" sz="3000" dirty="0" smtClean="0">
              <a:solidFill>
                <a:srgbClr val="1729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pt-BR" sz="3200" b="1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Principais discussões: </a:t>
            </a:r>
            <a:r>
              <a:rPr lang="pt-BR" sz="32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/>
            </a:r>
            <a:br>
              <a:rPr lang="pt-BR" sz="32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</a:br>
            <a:r>
              <a:rPr lang="pt-BR" sz="32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- Um </a:t>
            </a:r>
            <a:r>
              <a:rPr lang="pt-BR" sz="32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nível de segurança em todo o </a:t>
            </a:r>
            <a:r>
              <a:rPr lang="pt-BR" sz="32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mundo.</a:t>
            </a:r>
            <a:endParaRPr lang="pt-BR" sz="3200" dirty="0">
              <a:solidFill>
                <a:schemeClr val="tx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pt-BR" sz="32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- Promoção </a:t>
            </a:r>
            <a:r>
              <a:rPr lang="pt-BR" sz="32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de uma cultura não punitiva e prevenção da criminalização do </a:t>
            </a:r>
            <a:r>
              <a:rPr lang="pt-BR" sz="32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erro.</a:t>
            </a:r>
            <a:endParaRPr lang="pt-BR" sz="3200" dirty="0">
              <a:solidFill>
                <a:schemeClr val="tx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pt-BR" sz="32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- Investigações </a:t>
            </a:r>
            <a:r>
              <a:rPr lang="pt-BR" sz="32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de sistemas e a inclusão de fatores em vez de </a:t>
            </a:r>
            <a:r>
              <a:rPr lang="pt-BR" sz="32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causa(s</a:t>
            </a:r>
            <a:r>
              <a:rPr lang="pt-BR" sz="32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) </a:t>
            </a:r>
            <a:r>
              <a:rPr lang="pt-BR" sz="32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provável(eis).</a:t>
            </a:r>
            <a:endParaRPr lang="pt-BR" sz="3200" dirty="0">
              <a:solidFill>
                <a:schemeClr val="tx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pt-BR" sz="32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- Implementando </a:t>
            </a:r>
            <a:r>
              <a:rPr lang="pt-BR" sz="32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SARPS, fazendo parte do Roteiro da </a:t>
            </a:r>
            <a:r>
              <a:rPr lang="pt-BR" sz="3200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ICAO.</a:t>
            </a:r>
            <a:endParaRPr lang="pt-BR" sz="3000" dirty="0">
              <a:solidFill>
                <a:srgbClr val="1729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61" y="11279855"/>
            <a:ext cx="5319699" cy="101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9426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rrent scenario of Unmanned…"/>
          <p:cNvSpPr txBox="1">
            <a:spLocks noGrp="1"/>
          </p:cNvSpPr>
          <p:nvPr>
            <p:ph type="title" idx="4294967295"/>
          </p:nvPr>
        </p:nvSpPr>
        <p:spPr>
          <a:xfrm>
            <a:off x="2048222" y="214822"/>
            <a:ext cx="18326500" cy="2310180"/>
          </a:xfrm>
          <a:prstGeom prst="rect">
            <a:avLst/>
          </a:prstGeom>
        </p:spPr>
        <p:txBody>
          <a:bodyPr lIns="68579" tIns="68579" rIns="68579" bIns="68579">
            <a:noAutofit/>
          </a:bodyPr>
          <a:lstStyle/>
          <a:p>
            <a:pPr defTabSz="1664208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pt-BR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HUPER</a:t>
            </a:r>
            <a:endParaRPr lang="en-CA" sz="8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Summary…"/>
          <p:cNvSpPr txBox="1">
            <a:spLocks noGrp="1"/>
          </p:cNvSpPr>
          <p:nvPr>
            <p:ph type="body" sz="half" idx="4294967295"/>
          </p:nvPr>
        </p:nvSpPr>
        <p:spPr>
          <a:xfrm>
            <a:off x="2175061" y="2220202"/>
            <a:ext cx="19878115" cy="8522896"/>
          </a:xfrm>
          <a:prstGeom prst="rect">
            <a:avLst/>
          </a:prstGeom>
        </p:spPr>
        <p:txBody>
          <a:bodyPr lIns="68579" tIns="68579" rIns="68579" bIns="68579" anchor="t">
            <a:noAutofit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Comitê HUPER está relacionado à performance humana, seno responsável por preparar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discutir documentos de trabalho que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reavaliam ou modificam a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 da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IFALPA sobre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todos os aspectos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relacionados a:</a:t>
            </a:r>
            <a:endParaRPr lang="pt-BR" sz="3000" dirty="0">
              <a:solidFill>
                <a:srgbClr val="1729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ts val="0"/>
              </a:spcBef>
              <a:buFontTx/>
              <a:buChar char="-"/>
            </a:pP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Medicina aeronáutica;</a:t>
            </a:r>
          </a:p>
          <a:p>
            <a:pPr fontAlgn="base">
              <a:spcBef>
                <a:spcPts val="0"/>
              </a:spcBef>
              <a:buFontTx/>
              <a:buChar char="-"/>
            </a:pP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Seleção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Piloto, Treinamento,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Licenciamento.</a:t>
            </a:r>
          </a:p>
          <a:p>
            <a:pPr fontAlgn="base">
              <a:spcBef>
                <a:spcPts val="0"/>
              </a:spcBef>
              <a:buFontTx/>
              <a:buChar char="-"/>
            </a:pP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Fatores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Humanos no Projeto, Procedimentos e Operações de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Aeronaves,</a:t>
            </a:r>
          </a:p>
          <a:p>
            <a:pPr fontAlgn="base">
              <a:spcBef>
                <a:spcPts val="0"/>
              </a:spcBef>
              <a:buFontTx/>
              <a:buChar char="-"/>
            </a:pP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Fatores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Humanos na Análise de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Incidente/Acidente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3000" dirty="0" smtClean="0">
              <a:solidFill>
                <a:srgbClr val="1729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pt-BR" sz="3000" dirty="0">
              <a:solidFill>
                <a:srgbClr val="1729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Ademais, desenvolve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política da IFALPA tomando conhecimento das conclusões da pesquisa internacional e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reconhecimento dos desenvolvimentos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ciência dos fatores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humanos, interagindo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outros Comitês da IFALPA.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pt-BR" sz="3000" dirty="0">
              <a:solidFill>
                <a:srgbClr val="1729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Fornece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consultoria especializada sobre questões de desempenho humano, mediante solicitação ao Conselho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Executivo,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outros Comitês da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IFALPA,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grupos consultivos e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partes </a:t>
            </a:r>
            <a:r>
              <a:rPr lang="pt-BR" sz="3000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externas </a:t>
            </a:r>
            <a:r>
              <a:rPr lang="pt-BR" sz="3000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interessadas.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pt-BR" sz="3000" dirty="0">
              <a:solidFill>
                <a:srgbClr val="1729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00" lvl="8" indent="0" fontAlgn="base">
              <a:spcBef>
                <a:spcPts val="0"/>
              </a:spcBef>
              <a:buNone/>
            </a:pPr>
            <a:r>
              <a:rPr lang="en-US" sz="3000" b="1" dirty="0" err="1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Principais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discussões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080000" lvl="8" indent="0" fontAlgn="base">
              <a:spcBef>
                <a:spcPts val="0"/>
              </a:spcBef>
              <a:buNone/>
            </a:pPr>
            <a:endParaRPr lang="en-US" sz="1000" b="1" dirty="0">
              <a:solidFill>
                <a:srgbClr val="1729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00" lvl="8" indent="0" fontAlgn="base"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Multi </a:t>
            </a:r>
            <a:r>
              <a:rPr lang="en-US" sz="3000" b="1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Crew Pilot </a:t>
            </a:r>
            <a:r>
              <a:rPr lang="en-US" sz="3000" b="1" dirty="0" err="1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Licence</a:t>
            </a:r>
            <a:r>
              <a:rPr lang="en-US" sz="3000" b="1" dirty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(MPL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en-US" sz="3000" b="1" dirty="0">
              <a:solidFill>
                <a:srgbClr val="1729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00" lvl="8" indent="0" fontAlgn="base"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dirty="0" err="1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Idade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máxima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3000" b="1" dirty="0" err="1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licença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3000" b="1" dirty="0">
              <a:solidFill>
                <a:srgbClr val="1729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00" lvl="8" indent="0" fontAlgn="base"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dirty="0" err="1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Qualidade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3000" b="1" dirty="0" err="1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3000" b="1" dirty="0" err="1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cabine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3000" b="1" dirty="0">
              <a:solidFill>
                <a:srgbClr val="1729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00" lvl="8" indent="0" fontAlgn="base"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dirty="0" err="1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Geração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futura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000" b="1" dirty="0" err="1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aeronaves</a:t>
            </a:r>
            <a:r>
              <a:rPr lang="en-US" sz="3000" b="1" dirty="0" smtClean="0">
                <a:solidFill>
                  <a:srgbClr val="1729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3000" b="1" dirty="0">
              <a:solidFill>
                <a:srgbClr val="17293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61" y="11279855"/>
            <a:ext cx="5319699" cy="101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4425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rent scenario of Unmanned…"/>
          <p:cNvSpPr txBox="1">
            <a:spLocks/>
          </p:cNvSpPr>
          <p:nvPr/>
        </p:nvSpPr>
        <p:spPr>
          <a:xfrm>
            <a:off x="2006619" y="810882"/>
            <a:ext cx="17939029" cy="1742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8579" tIns="68579" rIns="68579" bIns="68579" anchor="ctr">
            <a:no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defTabSz="1664208" hangingPunct="1">
              <a:lnSpc>
                <a:spcPct val="90000"/>
              </a:lnSpc>
              <a:defRPr sz="7826">
                <a:solidFill>
                  <a:schemeClr val="accent1">
                    <a:hueOff val="114395"/>
                    <a:lumOff val="-24975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8400" dirty="0">
              <a:solidFill>
                <a:schemeClr val="accent1">
                  <a:hueOff val="114395"/>
                  <a:lumOff val="-24975"/>
                </a:schemeClr>
              </a:solidFill>
              <a:latin typeface="Arial" panose="020B0604020202020204" pitchFamily="34" charset="0"/>
              <a:ea typeface="Calibri Light"/>
              <a:cs typeface="Arial" panose="020B0604020202020204" pitchFamily="34" charset="0"/>
              <a:sym typeface="Calibri Ligh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61" y="11399697"/>
            <a:ext cx="5319699" cy="1016419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188" y="2588320"/>
            <a:ext cx="17429855" cy="8696959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47416" y="583240"/>
            <a:ext cx="21005800" cy="219781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n-GB" sz="8800" dirty="0">
                <a:solidFill>
                  <a:schemeClr val="accent1">
                    <a:hueOff val="114395"/>
                    <a:lumOff val="-24975"/>
                  </a:schemeClr>
                </a:solidFill>
                <a:latin typeface="Arial" panose="020B0604020202020204" pitchFamily="34" charset="0"/>
                <a:ea typeface="Calibri Light"/>
                <a:cs typeface="Arial" panose="020B0604020202020204" pitchFamily="34" charset="0"/>
              </a:rPr>
              <a:t>As 5 Regiões da IFALPA</a:t>
            </a:r>
          </a:p>
        </p:txBody>
      </p:sp>
    </p:spTree>
    <p:extLst>
      <p:ext uri="{BB962C8B-B14F-4D97-AF65-F5344CB8AC3E}">
        <p14:creationId xmlns:p14="http://schemas.microsoft.com/office/powerpoint/2010/main" val="199557371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591</Words>
  <Application>Microsoft Office PowerPoint</Application>
  <PresentationFormat>Personalizar</PresentationFormat>
  <Paragraphs>66</Paragraphs>
  <Slides>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 Neue</vt:lpstr>
      <vt:lpstr>Helvetica Neue Light</vt:lpstr>
      <vt:lpstr>Helvetica Neue Medium</vt:lpstr>
      <vt:lpstr>Wingdings</vt:lpstr>
      <vt:lpstr>White</vt:lpstr>
      <vt:lpstr>Apresentação do PowerPoint</vt:lpstr>
      <vt:lpstr>Apresentação do PowerPoint</vt:lpstr>
      <vt:lpstr> A tarefa do Comitê de Assuntos Profissionais e Governamentais é auxiliar a Federação e suas Member Associations a representar os pilotos de linha aérea em questões industriais da maneira mais ampla possível.    Principais discussões:  - Acordos Multilaterais de Serviços Aéreos (Acordos de Céus Abertos) - ATRP da ICAO  - Propriedade e Controle (Ownership &amp; Control) / Principal Local de Negócios (Principal Place of Business) - Esquemas Pay-to-Fly / Emprego Atípico  - Empresas Aéreas Transnacionais   </vt:lpstr>
      <vt:lpstr>IFALPA PGA – Principal Assunto: Acordo Multilateral de Serviços Aéreos do ATRP/ ICAO</vt:lpstr>
      <vt:lpstr>AAP Committee </vt:lpstr>
      <vt:lpstr>HUPER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Massini</dc:creator>
  <cp:lastModifiedBy>Daniel Massini Jorge</cp:lastModifiedBy>
  <cp:revision>102</cp:revision>
  <cp:lastPrinted>2017-11-06T16:22:28Z</cp:lastPrinted>
  <dcterms:modified xsi:type="dcterms:W3CDTF">2017-12-05T17:59:00Z</dcterms:modified>
</cp:coreProperties>
</file>